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4"/>
  </p:notesMasterIdLst>
  <p:handoutMasterIdLst>
    <p:handoutMasterId r:id="rId175"/>
  </p:handoutMasterIdLst>
  <p:sldIdLst>
    <p:sldId id="450" r:id="rId2"/>
    <p:sldId id="409" r:id="rId3"/>
    <p:sldId id="421" r:id="rId4"/>
    <p:sldId id="419" r:id="rId5"/>
    <p:sldId id="405" r:id="rId6"/>
    <p:sldId id="406" r:id="rId7"/>
    <p:sldId id="407" r:id="rId8"/>
    <p:sldId id="439" r:id="rId9"/>
    <p:sldId id="440" r:id="rId10"/>
    <p:sldId id="395" r:id="rId11"/>
    <p:sldId id="262" r:id="rId12"/>
    <p:sldId id="263" r:id="rId13"/>
    <p:sldId id="300" r:id="rId14"/>
    <p:sldId id="302" r:id="rId15"/>
    <p:sldId id="386" r:id="rId16"/>
    <p:sldId id="301" r:id="rId17"/>
    <p:sldId id="551" r:id="rId18"/>
    <p:sldId id="325" r:id="rId19"/>
    <p:sldId id="326" r:id="rId20"/>
    <p:sldId id="267" r:id="rId21"/>
    <p:sldId id="265" r:id="rId22"/>
    <p:sldId id="303" r:id="rId23"/>
    <p:sldId id="391" r:id="rId24"/>
    <p:sldId id="507" r:id="rId25"/>
    <p:sldId id="508" r:id="rId26"/>
    <p:sldId id="509" r:id="rId27"/>
    <p:sldId id="510" r:id="rId28"/>
    <p:sldId id="511" r:id="rId29"/>
    <p:sldId id="512" r:id="rId30"/>
    <p:sldId id="513" r:id="rId31"/>
    <p:sldId id="514" r:id="rId32"/>
    <p:sldId id="429" r:id="rId33"/>
    <p:sldId id="422" r:id="rId34"/>
    <p:sldId id="410" r:id="rId35"/>
    <p:sldId id="411" r:id="rId36"/>
    <p:sldId id="415" r:id="rId37"/>
    <p:sldId id="416" r:id="rId38"/>
    <p:sldId id="423" r:id="rId39"/>
    <p:sldId id="526" r:id="rId40"/>
    <p:sldId id="417" r:id="rId41"/>
    <p:sldId id="497" r:id="rId42"/>
    <p:sldId id="498" r:id="rId43"/>
    <p:sldId id="392" r:id="rId44"/>
    <p:sldId id="268" r:id="rId45"/>
    <p:sldId id="304" r:id="rId46"/>
    <p:sldId id="269" r:id="rId47"/>
    <p:sldId id="306" r:id="rId48"/>
    <p:sldId id="271" r:id="rId49"/>
    <p:sldId id="327" r:id="rId50"/>
    <p:sldId id="294" r:id="rId51"/>
    <p:sldId id="272" r:id="rId52"/>
    <p:sldId id="314" r:id="rId53"/>
    <p:sldId id="273" r:id="rId54"/>
    <p:sldId id="317" r:id="rId55"/>
    <p:sldId id="308" r:id="rId56"/>
    <p:sldId id="318" r:id="rId57"/>
    <p:sldId id="393" r:id="rId58"/>
    <p:sldId id="316" r:id="rId59"/>
    <p:sldId id="473" r:id="rId60"/>
    <p:sldId id="323" r:id="rId61"/>
    <p:sldId id="324" r:id="rId62"/>
    <p:sldId id="394" r:id="rId63"/>
    <p:sldId id="329" r:id="rId64"/>
    <p:sldId id="330" r:id="rId65"/>
    <p:sldId id="387" r:id="rId66"/>
    <p:sldId id="331" r:id="rId67"/>
    <p:sldId id="311" r:id="rId68"/>
    <p:sldId id="332" r:id="rId69"/>
    <p:sldId id="295" r:id="rId70"/>
    <p:sldId id="312" r:id="rId71"/>
    <p:sldId id="282" r:id="rId72"/>
    <p:sldId id="284" r:id="rId73"/>
    <p:sldId id="313" r:id="rId74"/>
    <p:sldId id="285" r:id="rId75"/>
    <p:sldId id="396" r:id="rId76"/>
    <p:sldId id="305" r:id="rId77"/>
    <p:sldId id="399" r:id="rId78"/>
    <p:sldId id="400" r:id="rId79"/>
    <p:sldId id="401" r:id="rId80"/>
    <p:sldId id="287" r:id="rId81"/>
    <p:sldId id="404" r:id="rId82"/>
    <p:sldId id="527" r:id="rId83"/>
    <p:sldId id="451" r:id="rId84"/>
    <p:sldId id="494" r:id="rId85"/>
    <p:sldId id="516" r:id="rId86"/>
    <p:sldId id="515" r:id="rId87"/>
    <p:sldId id="517" r:id="rId88"/>
    <p:sldId id="518" r:id="rId89"/>
    <p:sldId id="520" r:id="rId90"/>
    <p:sldId id="523" r:id="rId91"/>
    <p:sldId id="524" r:id="rId92"/>
    <p:sldId id="456" r:id="rId93"/>
    <p:sldId id="460" r:id="rId94"/>
    <p:sldId id="461" r:id="rId95"/>
    <p:sldId id="462" r:id="rId96"/>
    <p:sldId id="463" r:id="rId97"/>
    <p:sldId id="466" r:id="rId98"/>
    <p:sldId id="464" r:id="rId99"/>
    <p:sldId id="467" r:id="rId100"/>
    <p:sldId id="468" r:id="rId101"/>
    <p:sldId id="469" r:id="rId102"/>
    <p:sldId id="470" r:id="rId103"/>
    <p:sldId id="479" r:id="rId104"/>
    <p:sldId id="465" r:id="rId105"/>
    <p:sldId id="493" r:id="rId106"/>
    <p:sldId id="477" r:id="rId107"/>
    <p:sldId id="478" r:id="rId108"/>
    <p:sldId id="472" r:id="rId109"/>
    <p:sldId id="490" r:id="rId110"/>
    <p:sldId id="500" r:id="rId111"/>
    <p:sldId id="501" r:id="rId112"/>
    <p:sldId id="502" r:id="rId113"/>
    <p:sldId id="503" r:id="rId114"/>
    <p:sldId id="504" r:id="rId115"/>
    <p:sldId id="481" r:id="rId116"/>
    <p:sldId id="482" r:id="rId117"/>
    <p:sldId id="488" r:id="rId118"/>
    <p:sldId id="489" r:id="rId119"/>
    <p:sldId id="485" r:id="rId120"/>
    <p:sldId id="486" r:id="rId121"/>
    <p:sldId id="495" r:id="rId122"/>
    <p:sldId id="560" r:id="rId123"/>
    <p:sldId id="561" r:id="rId124"/>
    <p:sldId id="532" r:id="rId125"/>
    <p:sldId id="531" r:id="rId126"/>
    <p:sldId id="562" r:id="rId127"/>
    <p:sldId id="533" r:id="rId128"/>
    <p:sldId id="534" r:id="rId129"/>
    <p:sldId id="535" r:id="rId130"/>
    <p:sldId id="563" r:id="rId131"/>
    <p:sldId id="556" r:id="rId132"/>
    <p:sldId id="544" r:id="rId133"/>
    <p:sldId id="559" r:id="rId134"/>
    <p:sldId id="558" r:id="rId135"/>
    <p:sldId id="557" r:id="rId136"/>
    <p:sldId id="564" r:id="rId137"/>
    <p:sldId id="437" r:id="rId138"/>
    <p:sldId id="334" r:id="rId139"/>
    <p:sldId id="335" r:id="rId140"/>
    <p:sldId id="336" r:id="rId141"/>
    <p:sldId id="337" r:id="rId142"/>
    <p:sldId id="338" r:id="rId143"/>
    <p:sldId id="339" r:id="rId144"/>
    <p:sldId id="340" r:id="rId145"/>
    <p:sldId id="341" r:id="rId146"/>
    <p:sldId id="342" r:id="rId147"/>
    <p:sldId id="343" r:id="rId148"/>
    <p:sldId id="538" r:id="rId149"/>
    <p:sldId id="536" r:id="rId150"/>
    <p:sldId id="377" r:id="rId151"/>
    <p:sldId id="539" r:id="rId152"/>
    <p:sldId id="373" r:id="rId153"/>
    <p:sldId id="459" r:id="rId154"/>
    <p:sldId id="575" r:id="rId155"/>
    <p:sldId id="576" r:id="rId156"/>
    <p:sldId id="577" r:id="rId157"/>
    <p:sldId id="540" r:id="rId158"/>
    <p:sldId id="537" r:id="rId159"/>
    <p:sldId id="505" r:id="rId160"/>
    <p:sldId id="547" r:id="rId161"/>
    <p:sldId id="546" r:id="rId162"/>
    <p:sldId id="548" r:id="rId163"/>
    <p:sldId id="549" r:id="rId164"/>
    <p:sldId id="550" r:id="rId165"/>
    <p:sldId id="566" r:id="rId166"/>
    <p:sldId id="552" r:id="rId167"/>
    <p:sldId id="528" r:id="rId168"/>
    <p:sldId id="565" r:id="rId169"/>
    <p:sldId id="568" r:id="rId170"/>
    <p:sldId id="571" r:id="rId171"/>
    <p:sldId id="567" r:id="rId172"/>
    <p:sldId id="578" r:id="rId173"/>
  </p:sldIdLst>
  <p:sldSz cx="12192000" cy="6858000"/>
  <p:notesSz cx="6669088" cy="98726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485" autoAdjust="0"/>
    <p:restoredTop sz="94660"/>
  </p:normalViewPr>
  <p:slideViewPr>
    <p:cSldViewPr snapToGrid="0">
      <p:cViewPr>
        <p:scale>
          <a:sx n="50" d="100"/>
          <a:sy n="50" d="100"/>
        </p:scale>
        <p:origin x="624" y="27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viewProps" Target="viewProps.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notesMaster" Target="notesMasters/notesMaster1.xml"/><Relationship Id="rId179"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handoutMaster" Target="handoutMasters/handout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534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777607" y="0"/>
            <a:ext cx="2889938" cy="495348"/>
          </a:xfrm>
          <a:prstGeom prst="rect">
            <a:avLst/>
          </a:prstGeom>
        </p:spPr>
        <p:txBody>
          <a:bodyPr vert="horz" lIns="91440" tIns="45720" rIns="91440" bIns="45720" rtlCol="0"/>
          <a:lstStyle>
            <a:lvl1pPr algn="r">
              <a:defRPr sz="1200"/>
            </a:lvl1pPr>
          </a:lstStyle>
          <a:p>
            <a:fld id="{1D99188A-FA2A-41DF-8EA4-95EAEF4C8A5A}" type="datetimeFigureOut">
              <a:rPr lang="en-GB" smtClean="0"/>
              <a:t>06/03/2017</a:t>
            </a:fld>
            <a:endParaRPr lang="en-GB"/>
          </a:p>
        </p:txBody>
      </p:sp>
      <p:sp>
        <p:nvSpPr>
          <p:cNvPr id="4" name="Footer Placeholder 3"/>
          <p:cNvSpPr>
            <a:spLocks noGrp="1"/>
          </p:cNvSpPr>
          <p:nvPr>
            <p:ph type="ftr" sz="quarter" idx="2"/>
          </p:nvPr>
        </p:nvSpPr>
        <p:spPr>
          <a:xfrm>
            <a:off x="0" y="9377317"/>
            <a:ext cx="2889938" cy="49534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777607" y="9377317"/>
            <a:ext cx="2889938" cy="495347"/>
          </a:xfrm>
          <a:prstGeom prst="rect">
            <a:avLst/>
          </a:prstGeom>
        </p:spPr>
        <p:txBody>
          <a:bodyPr vert="horz" lIns="91440" tIns="45720" rIns="91440" bIns="45720" rtlCol="0" anchor="b"/>
          <a:lstStyle>
            <a:lvl1pPr algn="r">
              <a:defRPr sz="1200"/>
            </a:lvl1pPr>
          </a:lstStyle>
          <a:p>
            <a:fld id="{30C9842B-5C36-433A-A09D-19AFDD7D9D9D}" type="slidenum">
              <a:rPr lang="en-GB" smtClean="0"/>
              <a:t>‹#›</a:t>
            </a:fld>
            <a:endParaRPr lang="en-GB"/>
          </a:p>
        </p:txBody>
      </p:sp>
    </p:spTree>
    <p:extLst>
      <p:ext uri="{BB962C8B-B14F-4D97-AF65-F5344CB8AC3E}">
        <p14:creationId xmlns:p14="http://schemas.microsoft.com/office/powerpoint/2010/main" val="23212320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534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777607" y="0"/>
            <a:ext cx="2889938" cy="495348"/>
          </a:xfrm>
          <a:prstGeom prst="rect">
            <a:avLst/>
          </a:prstGeom>
        </p:spPr>
        <p:txBody>
          <a:bodyPr vert="horz" lIns="91440" tIns="45720" rIns="91440" bIns="45720" rtlCol="0"/>
          <a:lstStyle>
            <a:lvl1pPr algn="r">
              <a:defRPr sz="1200"/>
            </a:lvl1pPr>
          </a:lstStyle>
          <a:p>
            <a:fld id="{7209680A-5E54-4ADD-861C-D33CEE493E83}" type="datetimeFigureOut">
              <a:rPr lang="en-GB" smtClean="0"/>
              <a:t>06/03/2017</a:t>
            </a:fld>
            <a:endParaRPr lang="en-GB"/>
          </a:p>
        </p:txBody>
      </p:sp>
      <p:sp>
        <p:nvSpPr>
          <p:cNvPr id="4" name="Slide Image Placeholder 3"/>
          <p:cNvSpPr>
            <a:spLocks noGrp="1" noRot="1" noChangeAspect="1"/>
          </p:cNvSpPr>
          <p:nvPr>
            <p:ph type="sldImg" idx="2"/>
          </p:nvPr>
        </p:nvSpPr>
        <p:spPr>
          <a:xfrm>
            <a:off x="373063" y="1233488"/>
            <a:ext cx="5922962" cy="3332162"/>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66909" y="4751219"/>
            <a:ext cx="5335270" cy="3887361"/>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377317"/>
            <a:ext cx="2889938" cy="49534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777607" y="9377317"/>
            <a:ext cx="2889938" cy="495347"/>
          </a:xfrm>
          <a:prstGeom prst="rect">
            <a:avLst/>
          </a:prstGeom>
        </p:spPr>
        <p:txBody>
          <a:bodyPr vert="horz" lIns="91440" tIns="45720" rIns="91440" bIns="45720" rtlCol="0" anchor="b"/>
          <a:lstStyle>
            <a:lvl1pPr algn="r">
              <a:defRPr sz="1200"/>
            </a:lvl1pPr>
          </a:lstStyle>
          <a:p>
            <a:fld id="{221A1200-91C3-4D73-8521-988A93CBEE5D}" type="slidenum">
              <a:rPr lang="en-GB" smtClean="0"/>
              <a:t>‹#›</a:t>
            </a:fld>
            <a:endParaRPr lang="en-GB"/>
          </a:p>
        </p:txBody>
      </p:sp>
    </p:spTree>
    <p:extLst>
      <p:ext uri="{BB962C8B-B14F-4D97-AF65-F5344CB8AC3E}">
        <p14:creationId xmlns:p14="http://schemas.microsoft.com/office/powerpoint/2010/main" val="2579195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29D15F1-A5D1-43D9-8564-ED73103FAAE1}" type="slidenum">
              <a:rPr lang="en-GB" smtClean="0"/>
              <a:t>1</a:t>
            </a:fld>
            <a:endParaRPr lang="en-GB" dirty="0"/>
          </a:p>
        </p:txBody>
      </p:sp>
    </p:spTree>
    <p:extLst>
      <p:ext uri="{BB962C8B-B14F-4D97-AF65-F5344CB8AC3E}">
        <p14:creationId xmlns:p14="http://schemas.microsoft.com/office/powerpoint/2010/main" val="15365615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10</a:t>
            </a:fld>
            <a:endParaRPr lang="en-GB"/>
          </a:p>
        </p:txBody>
      </p:sp>
    </p:spTree>
    <p:extLst>
      <p:ext uri="{BB962C8B-B14F-4D97-AF65-F5344CB8AC3E}">
        <p14:creationId xmlns:p14="http://schemas.microsoft.com/office/powerpoint/2010/main" val="371264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11</a:t>
            </a:fld>
            <a:endParaRPr lang="en-GB"/>
          </a:p>
        </p:txBody>
      </p:sp>
    </p:spTree>
    <p:extLst>
      <p:ext uri="{BB962C8B-B14F-4D97-AF65-F5344CB8AC3E}">
        <p14:creationId xmlns:p14="http://schemas.microsoft.com/office/powerpoint/2010/main" val="34677555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12</a:t>
            </a:fld>
            <a:endParaRPr lang="en-GB"/>
          </a:p>
        </p:txBody>
      </p:sp>
    </p:spTree>
    <p:extLst>
      <p:ext uri="{BB962C8B-B14F-4D97-AF65-F5344CB8AC3E}">
        <p14:creationId xmlns:p14="http://schemas.microsoft.com/office/powerpoint/2010/main" val="36172320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13</a:t>
            </a:fld>
            <a:endParaRPr lang="en-GB"/>
          </a:p>
        </p:txBody>
      </p:sp>
    </p:spTree>
    <p:extLst>
      <p:ext uri="{BB962C8B-B14F-4D97-AF65-F5344CB8AC3E}">
        <p14:creationId xmlns:p14="http://schemas.microsoft.com/office/powerpoint/2010/main" val="12032430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14</a:t>
            </a:fld>
            <a:endParaRPr lang="en-GB"/>
          </a:p>
        </p:txBody>
      </p:sp>
    </p:spTree>
    <p:extLst>
      <p:ext uri="{BB962C8B-B14F-4D97-AF65-F5344CB8AC3E}">
        <p14:creationId xmlns:p14="http://schemas.microsoft.com/office/powerpoint/2010/main" val="3408901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15</a:t>
            </a:fld>
            <a:endParaRPr lang="en-GB"/>
          </a:p>
        </p:txBody>
      </p:sp>
    </p:spTree>
    <p:extLst>
      <p:ext uri="{BB962C8B-B14F-4D97-AF65-F5344CB8AC3E}">
        <p14:creationId xmlns:p14="http://schemas.microsoft.com/office/powerpoint/2010/main" val="31243126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16</a:t>
            </a:fld>
            <a:endParaRPr lang="en-GB"/>
          </a:p>
        </p:txBody>
      </p:sp>
    </p:spTree>
    <p:extLst>
      <p:ext uri="{BB962C8B-B14F-4D97-AF65-F5344CB8AC3E}">
        <p14:creationId xmlns:p14="http://schemas.microsoft.com/office/powerpoint/2010/main" val="1926087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17</a:t>
            </a:fld>
            <a:endParaRPr lang="en-GB"/>
          </a:p>
        </p:txBody>
      </p:sp>
    </p:spTree>
    <p:extLst>
      <p:ext uri="{BB962C8B-B14F-4D97-AF65-F5344CB8AC3E}">
        <p14:creationId xmlns:p14="http://schemas.microsoft.com/office/powerpoint/2010/main" val="34279739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18</a:t>
            </a:fld>
            <a:endParaRPr lang="en-GB"/>
          </a:p>
        </p:txBody>
      </p:sp>
    </p:spTree>
    <p:extLst>
      <p:ext uri="{BB962C8B-B14F-4D97-AF65-F5344CB8AC3E}">
        <p14:creationId xmlns:p14="http://schemas.microsoft.com/office/powerpoint/2010/main" val="36003865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19</a:t>
            </a:fld>
            <a:endParaRPr lang="en-GB"/>
          </a:p>
        </p:txBody>
      </p:sp>
    </p:spTree>
    <p:extLst>
      <p:ext uri="{BB962C8B-B14F-4D97-AF65-F5344CB8AC3E}">
        <p14:creationId xmlns:p14="http://schemas.microsoft.com/office/powerpoint/2010/main" val="3662236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2</a:t>
            </a:fld>
            <a:endParaRPr lang="en-GB"/>
          </a:p>
        </p:txBody>
      </p:sp>
    </p:spTree>
    <p:extLst>
      <p:ext uri="{BB962C8B-B14F-4D97-AF65-F5344CB8AC3E}">
        <p14:creationId xmlns:p14="http://schemas.microsoft.com/office/powerpoint/2010/main" val="39827988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20</a:t>
            </a:fld>
            <a:endParaRPr lang="en-GB"/>
          </a:p>
        </p:txBody>
      </p:sp>
    </p:spTree>
    <p:extLst>
      <p:ext uri="{BB962C8B-B14F-4D97-AF65-F5344CB8AC3E}">
        <p14:creationId xmlns:p14="http://schemas.microsoft.com/office/powerpoint/2010/main" val="16405791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21</a:t>
            </a:fld>
            <a:endParaRPr lang="en-GB"/>
          </a:p>
        </p:txBody>
      </p:sp>
    </p:spTree>
    <p:extLst>
      <p:ext uri="{BB962C8B-B14F-4D97-AF65-F5344CB8AC3E}">
        <p14:creationId xmlns:p14="http://schemas.microsoft.com/office/powerpoint/2010/main" val="19239991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22</a:t>
            </a:fld>
            <a:endParaRPr lang="en-GB"/>
          </a:p>
        </p:txBody>
      </p:sp>
    </p:spTree>
    <p:extLst>
      <p:ext uri="{BB962C8B-B14F-4D97-AF65-F5344CB8AC3E}">
        <p14:creationId xmlns:p14="http://schemas.microsoft.com/office/powerpoint/2010/main" val="15979507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23</a:t>
            </a:fld>
            <a:endParaRPr lang="en-GB"/>
          </a:p>
        </p:txBody>
      </p:sp>
    </p:spTree>
    <p:extLst>
      <p:ext uri="{BB962C8B-B14F-4D97-AF65-F5344CB8AC3E}">
        <p14:creationId xmlns:p14="http://schemas.microsoft.com/office/powerpoint/2010/main" val="9110391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33</a:t>
            </a:fld>
            <a:endParaRPr lang="en-GB"/>
          </a:p>
        </p:txBody>
      </p:sp>
    </p:spTree>
    <p:extLst>
      <p:ext uri="{BB962C8B-B14F-4D97-AF65-F5344CB8AC3E}">
        <p14:creationId xmlns:p14="http://schemas.microsoft.com/office/powerpoint/2010/main" val="11206225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34</a:t>
            </a:fld>
            <a:endParaRPr lang="en-GB"/>
          </a:p>
        </p:txBody>
      </p:sp>
    </p:spTree>
    <p:extLst>
      <p:ext uri="{BB962C8B-B14F-4D97-AF65-F5344CB8AC3E}">
        <p14:creationId xmlns:p14="http://schemas.microsoft.com/office/powerpoint/2010/main" val="11907006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35</a:t>
            </a:fld>
            <a:endParaRPr lang="en-GB"/>
          </a:p>
        </p:txBody>
      </p:sp>
    </p:spTree>
    <p:extLst>
      <p:ext uri="{BB962C8B-B14F-4D97-AF65-F5344CB8AC3E}">
        <p14:creationId xmlns:p14="http://schemas.microsoft.com/office/powerpoint/2010/main" val="15181714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36</a:t>
            </a:fld>
            <a:endParaRPr lang="en-GB"/>
          </a:p>
        </p:txBody>
      </p:sp>
    </p:spTree>
    <p:extLst>
      <p:ext uri="{BB962C8B-B14F-4D97-AF65-F5344CB8AC3E}">
        <p14:creationId xmlns:p14="http://schemas.microsoft.com/office/powerpoint/2010/main" val="10916902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37</a:t>
            </a:fld>
            <a:endParaRPr lang="en-GB"/>
          </a:p>
        </p:txBody>
      </p:sp>
    </p:spTree>
    <p:extLst>
      <p:ext uri="{BB962C8B-B14F-4D97-AF65-F5344CB8AC3E}">
        <p14:creationId xmlns:p14="http://schemas.microsoft.com/office/powerpoint/2010/main" val="40792359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38</a:t>
            </a:fld>
            <a:endParaRPr lang="en-GB"/>
          </a:p>
        </p:txBody>
      </p:sp>
    </p:spTree>
    <p:extLst>
      <p:ext uri="{BB962C8B-B14F-4D97-AF65-F5344CB8AC3E}">
        <p14:creationId xmlns:p14="http://schemas.microsoft.com/office/powerpoint/2010/main" val="1778647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3</a:t>
            </a:fld>
            <a:endParaRPr lang="en-GB"/>
          </a:p>
        </p:txBody>
      </p:sp>
    </p:spTree>
    <p:extLst>
      <p:ext uri="{BB962C8B-B14F-4D97-AF65-F5344CB8AC3E}">
        <p14:creationId xmlns:p14="http://schemas.microsoft.com/office/powerpoint/2010/main" val="24522018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40</a:t>
            </a:fld>
            <a:endParaRPr lang="en-GB"/>
          </a:p>
        </p:txBody>
      </p:sp>
    </p:spTree>
    <p:extLst>
      <p:ext uri="{BB962C8B-B14F-4D97-AF65-F5344CB8AC3E}">
        <p14:creationId xmlns:p14="http://schemas.microsoft.com/office/powerpoint/2010/main" val="36552686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43</a:t>
            </a:fld>
            <a:endParaRPr lang="en-GB"/>
          </a:p>
        </p:txBody>
      </p:sp>
    </p:spTree>
    <p:extLst>
      <p:ext uri="{BB962C8B-B14F-4D97-AF65-F5344CB8AC3E}">
        <p14:creationId xmlns:p14="http://schemas.microsoft.com/office/powerpoint/2010/main" val="33917862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44</a:t>
            </a:fld>
            <a:endParaRPr lang="en-GB"/>
          </a:p>
        </p:txBody>
      </p:sp>
    </p:spTree>
    <p:extLst>
      <p:ext uri="{BB962C8B-B14F-4D97-AF65-F5344CB8AC3E}">
        <p14:creationId xmlns:p14="http://schemas.microsoft.com/office/powerpoint/2010/main" val="6749063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45</a:t>
            </a:fld>
            <a:endParaRPr lang="en-GB"/>
          </a:p>
        </p:txBody>
      </p:sp>
    </p:spTree>
    <p:extLst>
      <p:ext uri="{BB962C8B-B14F-4D97-AF65-F5344CB8AC3E}">
        <p14:creationId xmlns:p14="http://schemas.microsoft.com/office/powerpoint/2010/main" val="7337412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46</a:t>
            </a:fld>
            <a:endParaRPr lang="en-GB"/>
          </a:p>
        </p:txBody>
      </p:sp>
    </p:spTree>
    <p:extLst>
      <p:ext uri="{BB962C8B-B14F-4D97-AF65-F5344CB8AC3E}">
        <p14:creationId xmlns:p14="http://schemas.microsoft.com/office/powerpoint/2010/main" val="39861284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47</a:t>
            </a:fld>
            <a:endParaRPr lang="en-GB"/>
          </a:p>
        </p:txBody>
      </p:sp>
    </p:spTree>
    <p:extLst>
      <p:ext uri="{BB962C8B-B14F-4D97-AF65-F5344CB8AC3E}">
        <p14:creationId xmlns:p14="http://schemas.microsoft.com/office/powerpoint/2010/main" val="42880547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48</a:t>
            </a:fld>
            <a:endParaRPr lang="en-GB"/>
          </a:p>
        </p:txBody>
      </p:sp>
    </p:spTree>
    <p:extLst>
      <p:ext uri="{BB962C8B-B14F-4D97-AF65-F5344CB8AC3E}">
        <p14:creationId xmlns:p14="http://schemas.microsoft.com/office/powerpoint/2010/main" val="6701307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49</a:t>
            </a:fld>
            <a:endParaRPr lang="en-GB"/>
          </a:p>
        </p:txBody>
      </p:sp>
    </p:spTree>
    <p:extLst>
      <p:ext uri="{BB962C8B-B14F-4D97-AF65-F5344CB8AC3E}">
        <p14:creationId xmlns:p14="http://schemas.microsoft.com/office/powerpoint/2010/main" val="42516588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50</a:t>
            </a:fld>
            <a:endParaRPr lang="en-GB"/>
          </a:p>
        </p:txBody>
      </p:sp>
    </p:spTree>
    <p:extLst>
      <p:ext uri="{BB962C8B-B14F-4D97-AF65-F5344CB8AC3E}">
        <p14:creationId xmlns:p14="http://schemas.microsoft.com/office/powerpoint/2010/main" val="22547399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51</a:t>
            </a:fld>
            <a:endParaRPr lang="en-GB"/>
          </a:p>
        </p:txBody>
      </p:sp>
    </p:spTree>
    <p:extLst>
      <p:ext uri="{BB962C8B-B14F-4D97-AF65-F5344CB8AC3E}">
        <p14:creationId xmlns:p14="http://schemas.microsoft.com/office/powerpoint/2010/main" val="3375276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4</a:t>
            </a:fld>
            <a:endParaRPr lang="en-GB"/>
          </a:p>
        </p:txBody>
      </p:sp>
    </p:spTree>
    <p:extLst>
      <p:ext uri="{BB962C8B-B14F-4D97-AF65-F5344CB8AC3E}">
        <p14:creationId xmlns:p14="http://schemas.microsoft.com/office/powerpoint/2010/main" val="36420349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52</a:t>
            </a:fld>
            <a:endParaRPr lang="en-GB"/>
          </a:p>
        </p:txBody>
      </p:sp>
    </p:spTree>
    <p:extLst>
      <p:ext uri="{BB962C8B-B14F-4D97-AF65-F5344CB8AC3E}">
        <p14:creationId xmlns:p14="http://schemas.microsoft.com/office/powerpoint/2010/main" val="28562116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53</a:t>
            </a:fld>
            <a:endParaRPr lang="en-GB"/>
          </a:p>
        </p:txBody>
      </p:sp>
    </p:spTree>
    <p:extLst>
      <p:ext uri="{BB962C8B-B14F-4D97-AF65-F5344CB8AC3E}">
        <p14:creationId xmlns:p14="http://schemas.microsoft.com/office/powerpoint/2010/main" val="36199704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54</a:t>
            </a:fld>
            <a:endParaRPr lang="en-GB"/>
          </a:p>
        </p:txBody>
      </p:sp>
    </p:spTree>
    <p:extLst>
      <p:ext uri="{BB962C8B-B14F-4D97-AF65-F5344CB8AC3E}">
        <p14:creationId xmlns:p14="http://schemas.microsoft.com/office/powerpoint/2010/main" val="25779544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55</a:t>
            </a:fld>
            <a:endParaRPr lang="en-GB"/>
          </a:p>
        </p:txBody>
      </p:sp>
    </p:spTree>
    <p:extLst>
      <p:ext uri="{BB962C8B-B14F-4D97-AF65-F5344CB8AC3E}">
        <p14:creationId xmlns:p14="http://schemas.microsoft.com/office/powerpoint/2010/main" val="42856819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56</a:t>
            </a:fld>
            <a:endParaRPr lang="en-GB"/>
          </a:p>
        </p:txBody>
      </p:sp>
    </p:spTree>
    <p:extLst>
      <p:ext uri="{BB962C8B-B14F-4D97-AF65-F5344CB8AC3E}">
        <p14:creationId xmlns:p14="http://schemas.microsoft.com/office/powerpoint/2010/main" val="2528884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57</a:t>
            </a:fld>
            <a:endParaRPr lang="en-GB"/>
          </a:p>
        </p:txBody>
      </p:sp>
    </p:spTree>
    <p:extLst>
      <p:ext uri="{BB962C8B-B14F-4D97-AF65-F5344CB8AC3E}">
        <p14:creationId xmlns:p14="http://schemas.microsoft.com/office/powerpoint/2010/main" val="29580512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58</a:t>
            </a:fld>
            <a:endParaRPr lang="en-GB"/>
          </a:p>
        </p:txBody>
      </p:sp>
    </p:spTree>
    <p:extLst>
      <p:ext uri="{BB962C8B-B14F-4D97-AF65-F5344CB8AC3E}">
        <p14:creationId xmlns:p14="http://schemas.microsoft.com/office/powerpoint/2010/main" val="3190064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59</a:t>
            </a:fld>
            <a:endParaRPr lang="en-GB"/>
          </a:p>
        </p:txBody>
      </p:sp>
    </p:spTree>
    <p:extLst>
      <p:ext uri="{BB962C8B-B14F-4D97-AF65-F5344CB8AC3E}">
        <p14:creationId xmlns:p14="http://schemas.microsoft.com/office/powerpoint/2010/main" val="12815073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60</a:t>
            </a:fld>
            <a:endParaRPr lang="en-GB"/>
          </a:p>
        </p:txBody>
      </p:sp>
    </p:spTree>
    <p:extLst>
      <p:ext uri="{BB962C8B-B14F-4D97-AF65-F5344CB8AC3E}">
        <p14:creationId xmlns:p14="http://schemas.microsoft.com/office/powerpoint/2010/main" val="37595945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61</a:t>
            </a:fld>
            <a:endParaRPr lang="en-GB"/>
          </a:p>
        </p:txBody>
      </p:sp>
    </p:spTree>
    <p:extLst>
      <p:ext uri="{BB962C8B-B14F-4D97-AF65-F5344CB8AC3E}">
        <p14:creationId xmlns:p14="http://schemas.microsoft.com/office/powerpoint/2010/main" val="1473611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5</a:t>
            </a:fld>
            <a:endParaRPr lang="en-GB"/>
          </a:p>
        </p:txBody>
      </p:sp>
    </p:spTree>
    <p:extLst>
      <p:ext uri="{BB962C8B-B14F-4D97-AF65-F5344CB8AC3E}">
        <p14:creationId xmlns:p14="http://schemas.microsoft.com/office/powerpoint/2010/main" val="37169677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62</a:t>
            </a:fld>
            <a:endParaRPr lang="en-GB"/>
          </a:p>
        </p:txBody>
      </p:sp>
    </p:spTree>
    <p:extLst>
      <p:ext uri="{BB962C8B-B14F-4D97-AF65-F5344CB8AC3E}">
        <p14:creationId xmlns:p14="http://schemas.microsoft.com/office/powerpoint/2010/main" val="12525176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63</a:t>
            </a:fld>
            <a:endParaRPr lang="en-GB"/>
          </a:p>
        </p:txBody>
      </p:sp>
    </p:spTree>
    <p:extLst>
      <p:ext uri="{BB962C8B-B14F-4D97-AF65-F5344CB8AC3E}">
        <p14:creationId xmlns:p14="http://schemas.microsoft.com/office/powerpoint/2010/main" val="33242181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64</a:t>
            </a:fld>
            <a:endParaRPr lang="en-GB"/>
          </a:p>
        </p:txBody>
      </p:sp>
    </p:spTree>
    <p:extLst>
      <p:ext uri="{BB962C8B-B14F-4D97-AF65-F5344CB8AC3E}">
        <p14:creationId xmlns:p14="http://schemas.microsoft.com/office/powerpoint/2010/main" val="1154868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65</a:t>
            </a:fld>
            <a:endParaRPr lang="en-GB"/>
          </a:p>
        </p:txBody>
      </p:sp>
    </p:spTree>
    <p:extLst>
      <p:ext uri="{BB962C8B-B14F-4D97-AF65-F5344CB8AC3E}">
        <p14:creationId xmlns:p14="http://schemas.microsoft.com/office/powerpoint/2010/main" val="15267476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66</a:t>
            </a:fld>
            <a:endParaRPr lang="en-GB"/>
          </a:p>
        </p:txBody>
      </p:sp>
    </p:spTree>
    <p:extLst>
      <p:ext uri="{BB962C8B-B14F-4D97-AF65-F5344CB8AC3E}">
        <p14:creationId xmlns:p14="http://schemas.microsoft.com/office/powerpoint/2010/main" val="36895945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67</a:t>
            </a:fld>
            <a:endParaRPr lang="en-GB"/>
          </a:p>
        </p:txBody>
      </p:sp>
    </p:spTree>
    <p:extLst>
      <p:ext uri="{BB962C8B-B14F-4D97-AF65-F5344CB8AC3E}">
        <p14:creationId xmlns:p14="http://schemas.microsoft.com/office/powerpoint/2010/main" val="22680271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68</a:t>
            </a:fld>
            <a:endParaRPr lang="en-GB"/>
          </a:p>
        </p:txBody>
      </p:sp>
    </p:spTree>
    <p:extLst>
      <p:ext uri="{BB962C8B-B14F-4D97-AF65-F5344CB8AC3E}">
        <p14:creationId xmlns:p14="http://schemas.microsoft.com/office/powerpoint/2010/main" val="23735455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69</a:t>
            </a:fld>
            <a:endParaRPr lang="en-GB"/>
          </a:p>
        </p:txBody>
      </p:sp>
    </p:spTree>
    <p:extLst>
      <p:ext uri="{BB962C8B-B14F-4D97-AF65-F5344CB8AC3E}">
        <p14:creationId xmlns:p14="http://schemas.microsoft.com/office/powerpoint/2010/main" val="40572632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70</a:t>
            </a:fld>
            <a:endParaRPr lang="en-GB"/>
          </a:p>
        </p:txBody>
      </p:sp>
    </p:spTree>
    <p:extLst>
      <p:ext uri="{BB962C8B-B14F-4D97-AF65-F5344CB8AC3E}">
        <p14:creationId xmlns:p14="http://schemas.microsoft.com/office/powerpoint/2010/main" val="20738213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71</a:t>
            </a:fld>
            <a:endParaRPr lang="en-GB"/>
          </a:p>
        </p:txBody>
      </p:sp>
    </p:spTree>
    <p:extLst>
      <p:ext uri="{BB962C8B-B14F-4D97-AF65-F5344CB8AC3E}">
        <p14:creationId xmlns:p14="http://schemas.microsoft.com/office/powerpoint/2010/main" val="2294851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6</a:t>
            </a:fld>
            <a:endParaRPr lang="en-GB"/>
          </a:p>
        </p:txBody>
      </p:sp>
    </p:spTree>
    <p:extLst>
      <p:ext uri="{BB962C8B-B14F-4D97-AF65-F5344CB8AC3E}">
        <p14:creationId xmlns:p14="http://schemas.microsoft.com/office/powerpoint/2010/main" val="24011794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72</a:t>
            </a:fld>
            <a:endParaRPr lang="en-GB"/>
          </a:p>
        </p:txBody>
      </p:sp>
    </p:spTree>
    <p:extLst>
      <p:ext uri="{BB962C8B-B14F-4D97-AF65-F5344CB8AC3E}">
        <p14:creationId xmlns:p14="http://schemas.microsoft.com/office/powerpoint/2010/main" val="21867636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73</a:t>
            </a:fld>
            <a:endParaRPr lang="en-GB"/>
          </a:p>
        </p:txBody>
      </p:sp>
    </p:spTree>
    <p:extLst>
      <p:ext uri="{BB962C8B-B14F-4D97-AF65-F5344CB8AC3E}">
        <p14:creationId xmlns:p14="http://schemas.microsoft.com/office/powerpoint/2010/main" val="4646751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74</a:t>
            </a:fld>
            <a:endParaRPr lang="en-GB"/>
          </a:p>
        </p:txBody>
      </p:sp>
    </p:spTree>
    <p:extLst>
      <p:ext uri="{BB962C8B-B14F-4D97-AF65-F5344CB8AC3E}">
        <p14:creationId xmlns:p14="http://schemas.microsoft.com/office/powerpoint/2010/main" val="41957293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75</a:t>
            </a:fld>
            <a:endParaRPr lang="en-GB"/>
          </a:p>
        </p:txBody>
      </p:sp>
    </p:spTree>
    <p:extLst>
      <p:ext uri="{BB962C8B-B14F-4D97-AF65-F5344CB8AC3E}">
        <p14:creationId xmlns:p14="http://schemas.microsoft.com/office/powerpoint/2010/main" val="38802683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76</a:t>
            </a:fld>
            <a:endParaRPr lang="en-GB"/>
          </a:p>
        </p:txBody>
      </p:sp>
    </p:spTree>
    <p:extLst>
      <p:ext uri="{BB962C8B-B14F-4D97-AF65-F5344CB8AC3E}">
        <p14:creationId xmlns:p14="http://schemas.microsoft.com/office/powerpoint/2010/main" val="33397790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77</a:t>
            </a:fld>
            <a:endParaRPr lang="en-GB"/>
          </a:p>
        </p:txBody>
      </p:sp>
    </p:spTree>
    <p:extLst>
      <p:ext uri="{BB962C8B-B14F-4D97-AF65-F5344CB8AC3E}">
        <p14:creationId xmlns:p14="http://schemas.microsoft.com/office/powerpoint/2010/main" val="293134503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78</a:t>
            </a:fld>
            <a:endParaRPr lang="en-GB"/>
          </a:p>
        </p:txBody>
      </p:sp>
    </p:spTree>
    <p:extLst>
      <p:ext uri="{BB962C8B-B14F-4D97-AF65-F5344CB8AC3E}">
        <p14:creationId xmlns:p14="http://schemas.microsoft.com/office/powerpoint/2010/main" val="16282918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79</a:t>
            </a:fld>
            <a:endParaRPr lang="en-GB"/>
          </a:p>
        </p:txBody>
      </p:sp>
    </p:spTree>
    <p:extLst>
      <p:ext uri="{BB962C8B-B14F-4D97-AF65-F5344CB8AC3E}">
        <p14:creationId xmlns:p14="http://schemas.microsoft.com/office/powerpoint/2010/main" val="361996365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80</a:t>
            </a:fld>
            <a:endParaRPr lang="en-GB"/>
          </a:p>
        </p:txBody>
      </p:sp>
    </p:spTree>
    <p:extLst>
      <p:ext uri="{BB962C8B-B14F-4D97-AF65-F5344CB8AC3E}">
        <p14:creationId xmlns:p14="http://schemas.microsoft.com/office/powerpoint/2010/main" val="10645000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81</a:t>
            </a:fld>
            <a:endParaRPr lang="en-GB"/>
          </a:p>
        </p:txBody>
      </p:sp>
    </p:spTree>
    <p:extLst>
      <p:ext uri="{BB962C8B-B14F-4D97-AF65-F5344CB8AC3E}">
        <p14:creationId xmlns:p14="http://schemas.microsoft.com/office/powerpoint/2010/main" val="3532358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7</a:t>
            </a:fld>
            <a:endParaRPr lang="en-GB"/>
          </a:p>
        </p:txBody>
      </p:sp>
    </p:spTree>
    <p:extLst>
      <p:ext uri="{BB962C8B-B14F-4D97-AF65-F5344CB8AC3E}">
        <p14:creationId xmlns:p14="http://schemas.microsoft.com/office/powerpoint/2010/main" val="31308374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83</a:t>
            </a:fld>
            <a:endParaRPr lang="en-GB"/>
          </a:p>
        </p:txBody>
      </p:sp>
    </p:spTree>
    <p:extLst>
      <p:ext uri="{BB962C8B-B14F-4D97-AF65-F5344CB8AC3E}">
        <p14:creationId xmlns:p14="http://schemas.microsoft.com/office/powerpoint/2010/main" val="41515860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84</a:t>
            </a:fld>
            <a:endParaRPr lang="en-GB"/>
          </a:p>
        </p:txBody>
      </p:sp>
    </p:spTree>
    <p:extLst>
      <p:ext uri="{BB962C8B-B14F-4D97-AF65-F5344CB8AC3E}">
        <p14:creationId xmlns:p14="http://schemas.microsoft.com/office/powerpoint/2010/main" val="37935494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92</a:t>
            </a:fld>
            <a:endParaRPr lang="en-GB"/>
          </a:p>
        </p:txBody>
      </p:sp>
    </p:spTree>
    <p:extLst>
      <p:ext uri="{BB962C8B-B14F-4D97-AF65-F5344CB8AC3E}">
        <p14:creationId xmlns:p14="http://schemas.microsoft.com/office/powerpoint/2010/main" val="35378936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103</a:t>
            </a:fld>
            <a:endParaRPr lang="en-GB"/>
          </a:p>
        </p:txBody>
      </p:sp>
    </p:spTree>
    <p:extLst>
      <p:ext uri="{BB962C8B-B14F-4D97-AF65-F5344CB8AC3E}">
        <p14:creationId xmlns:p14="http://schemas.microsoft.com/office/powerpoint/2010/main" val="37286151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108</a:t>
            </a:fld>
            <a:endParaRPr lang="en-GB"/>
          </a:p>
        </p:txBody>
      </p:sp>
    </p:spTree>
    <p:extLst>
      <p:ext uri="{BB962C8B-B14F-4D97-AF65-F5344CB8AC3E}">
        <p14:creationId xmlns:p14="http://schemas.microsoft.com/office/powerpoint/2010/main" val="40314541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109</a:t>
            </a:fld>
            <a:endParaRPr lang="en-GB"/>
          </a:p>
        </p:txBody>
      </p:sp>
    </p:spTree>
    <p:extLst>
      <p:ext uri="{BB962C8B-B14F-4D97-AF65-F5344CB8AC3E}">
        <p14:creationId xmlns:p14="http://schemas.microsoft.com/office/powerpoint/2010/main" val="70391892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114</a:t>
            </a:fld>
            <a:endParaRPr lang="en-GB"/>
          </a:p>
        </p:txBody>
      </p:sp>
    </p:spTree>
    <p:extLst>
      <p:ext uri="{BB962C8B-B14F-4D97-AF65-F5344CB8AC3E}">
        <p14:creationId xmlns:p14="http://schemas.microsoft.com/office/powerpoint/2010/main" val="11055398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122</a:t>
            </a:fld>
            <a:endParaRPr lang="en-GB"/>
          </a:p>
        </p:txBody>
      </p:sp>
    </p:spTree>
    <p:extLst>
      <p:ext uri="{BB962C8B-B14F-4D97-AF65-F5344CB8AC3E}">
        <p14:creationId xmlns:p14="http://schemas.microsoft.com/office/powerpoint/2010/main" val="35573322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137</a:t>
            </a:fld>
            <a:endParaRPr lang="en-GB"/>
          </a:p>
        </p:txBody>
      </p:sp>
    </p:spTree>
    <p:extLst>
      <p:ext uri="{BB962C8B-B14F-4D97-AF65-F5344CB8AC3E}">
        <p14:creationId xmlns:p14="http://schemas.microsoft.com/office/powerpoint/2010/main" val="22069693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138</a:t>
            </a:fld>
            <a:endParaRPr lang="en-GB"/>
          </a:p>
        </p:txBody>
      </p:sp>
    </p:spTree>
    <p:extLst>
      <p:ext uri="{BB962C8B-B14F-4D97-AF65-F5344CB8AC3E}">
        <p14:creationId xmlns:p14="http://schemas.microsoft.com/office/powerpoint/2010/main" val="1811004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8</a:t>
            </a:fld>
            <a:endParaRPr lang="en-GB"/>
          </a:p>
        </p:txBody>
      </p:sp>
    </p:spTree>
    <p:extLst>
      <p:ext uri="{BB962C8B-B14F-4D97-AF65-F5344CB8AC3E}">
        <p14:creationId xmlns:p14="http://schemas.microsoft.com/office/powerpoint/2010/main" val="192967859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139</a:t>
            </a:fld>
            <a:endParaRPr lang="en-GB"/>
          </a:p>
        </p:txBody>
      </p:sp>
    </p:spTree>
    <p:extLst>
      <p:ext uri="{BB962C8B-B14F-4D97-AF65-F5344CB8AC3E}">
        <p14:creationId xmlns:p14="http://schemas.microsoft.com/office/powerpoint/2010/main" val="18713191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140</a:t>
            </a:fld>
            <a:endParaRPr lang="en-GB"/>
          </a:p>
        </p:txBody>
      </p:sp>
    </p:spTree>
    <p:extLst>
      <p:ext uri="{BB962C8B-B14F-4D97-AF65-F5344CB8AC3E}">
        <p14:creationId xmlns:p14="http://schemas.microsoft.com/office/powerpoint/2010/main" val="206707480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141</a:t>
            </a:fld>
            <a:endParaRPr lang="en-GB"/>
          </a:p>
        </p:txBody>
      </p:sp>
    </p:spTree>
    <p:extLst>
      <p:ext uri="{BB962C8B-B14F-4D97-AF65-F5344CB8AC3E}">
        <p14:creationId xmlns:p14="http://schemas.microsoft.com/office/powerpoint/2010/main" val="30633097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142</a:t>
            </a:fld>
            <a:endParaRPr lang="en-GB"/>
          </a:p>
        </p:txBody>
      </p:sp>
    </p:spTree>
    <p:extLst>
      <p:ext uri="{BB962C8B-B14F-4D97-AF65-F5344CB8AC3E}">
        <p14:creationId xmlns:p14="http://schemas.microsoft.com/office/powerpoint/2010/main" val="5880677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143</a:t>
            </a:fld>
            <a:endParaRPr lang="en-GB"/>
          </a:p>
        </p:txBody>
      </p:sp>
    </p:spTree>
    <p:extLst>
      <p:ext uri="{BB962C8B-B14F-4D97-AF65-F5344CB8AC3E}">
        <p14:creationId xmlns:p14="http://schemas.microsoft.com/office/powerpoint/2010/main" val="402758728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144</a:t>
            </a:fld>
            <a:endParaRPr lang="en-GB"/>
          </a:p>
        </p:txBody>
      </p:sp>
    </p:spTree>
    <p:extLst>
      <p:ext uri="{BB962C8B-B14F-4D97-AF65-F5344CB8AC3E}">
        <p14:creationId xmlns:p14="http://schemas.microsoft.com/office/powerpoint/2010/main" val="119259623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145</a:t>
            </a:fld>
            <a:endParaRPr lang="en-GB"/>
          </a:p>
        </p:txBody>
      </p:sp>
    </p:spTree>
    <p:extLst>
      <p:ext uri="{BB962C8B-B14F-4D97-AF65-F5344CB8AC3E}">
        <p14:creationId xmlns:p14="http://schemas.microsoft.com/office/powerpoint/2010/main" val="259585503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146</a:t>
            </a:fld>
            <a:endParaRPr lang="en-GB"/>
          </a:p>
        </p:txBody>
      </p:sp>
    </p:spTree>
    <p:extLst>
      <p:ext uri="{BB962C8B-B14F-4D97-AF65-F5344CB8AC3E}">
        <p14:creationId xmlns:p14="http://schemas.microsoft.com/office/powerpoint/2010/main" val="346604617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147</a:t>
            </a:fld>
            <a:endParaRPr lang="en-GB"/>
          </a:p>
        </p:txBody>
      </p:sp>
    </p:spTree>
    <p:extLst>
      <p:ext uri="{BB962C8B-B14F-4D97-AF65-F5344CB8AC3E}">
        <p14:creationId xmlns:p14="http://schemas.microsoft.com/office/powerpoint/2010/main" val="382724994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150</a:t>
            </a:fld>
            <a:endParaRPr lang="en-GB"/>
          </a:p>
        </p:txBody>
      </p:sp>
    </p:spTree>
    <p:extLst>
      <p:ext uri="{BB962C8B-B14F-4D97-AF65-F5344CB8AC3E}">
        <p14:creationId xmlns:p14="http://schemas.microsoft.com/office/powerpoint/2010/main" val="3036795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9</a:t>
            </a:fld>
            <a:endParaRPr lang="en-GB"/>
          </a:p>
        </p:txBody>
      </p:sp>
    </p:spTree>
    <p:extLst>
      <p:ext uri="{BB962C8B-B14F-4D97-AF65-F5344CB8AC3E}">
        <p14:creationId xmlns:p14="http://schemas.microsoft.com/office/powerpoint/2010/main" val="276576070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151</a:t>
            </a:fld>
            <a:endParaRPr lang="en-GB"/>
          </a:p>
        </p:txBody>
      </p:sp>
    </p:spTree>
    <p:extLst>
      <p:ext uri="{BB962C8B-B14F-4D97-AF65-F5344CB8AC3E}">
        <p14:creationId xmlns:p14="http://schemas.microsoft.com/office/powerpoint/2010/main" val="35564953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152</a:t>
            </a:fld>
            <a:endParaRPr lang="en-GB"/>
          </a:p>
        </p:txBody>
      </p:sp>
    </p:spTree>
    <p:extLst>
      <p:ext uri="{BB962C8B-B14F-4D97-AF65-F5344CB8AC3E}">
        <p14:creationId xmlns:p14="http://schemas.microsoft.com/office/powerpoint/2010/main" val="13115892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156</a:t>
            </a:fld>
            <a:endParaRPr lang="en-GB"/>
          </a:p>
        </p:txBody>
      </p:sp>
    </p:spTree>
    <p:extLst>
      <p:ext uri="{BB962C8B-B14F-4D97-AF65-F5344CB8AC3E}">
        <p14:creationId xmlns:p14="http://schemas.microsoft.com/office/powerpoint/2010/main" val="190382097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157</a:t>
            </a:fld>
            <a:endParaRPr lang="en-GB"/>
          </a:p>
        </p:txBody>
      </p:sp>
    </p:spTree>
    <p:extLst>
      <p:ext uri="{BB962C8B-B14F-4D97-AF65-F5344CB8AC3E}">
        <p14:creationId xmlns:p14="http://schemas.microsoft.com/office/powerpoint/2010/main" val="166205964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159</a:t>
            </a:fld>
            <a:endParaRPr lang="en-GB"/>
          </a:p>
        </p:txBody>
      </p:sp>
    </p:spTree>
    <p:extLst>
      <p:ext uri="{BB962C8B-B14F-4D97-AF65-F5344CB8AC3E}">
        <p14:creationId xmlns:p14="http://schemas.microsoft.com/office/powerpoint/2010/main" val="425231660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21A1200-91C3-4D73-8521-988A93CBEE5D}" type="slidenum">
              <a:rPr lang="en-GB" smtClean="0"/>
              <a:t>166</a:t>
            </a:fld>
            <a:endParaRPr lang="en-GB"/>
          </a:p>
        </p:txBody>
      </p:sp>
    </p:spTree>
    <p:extLst>
      <p:ext uri="{BB962C8B-B14F-4D97-AF65-F5344CB8AC3E}">
        <p14:creationId xmlns:p14="http://schemas.microsoft.com/office/powerpoint/2010/main" val="265343338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29D15F1-A5D1-43D9-8564-ED73103FAAE1}" type="slidenum">
              <a:rPr lang="en-GB" smtClean="0"/>
              <a:t>172</a:t>
            </a:fld>
            <a:endParaRPr lang="en-GB" dirty="0"/>
          </a:p>
        </p:txBody>
      </p:sp>
    </p:spTree>
    <p:extLst>
      <p:ext uri="{BB962C8B-B14F-4D97-AF65-F5344CB8AC3E}">
        <p14:creationId xmlns:p14="http://schemas.microsoft.com/office/powerpoint/2010/main" val="934159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A58A8598-D988-4BF1-9F7D-5D99CD599FC8}" type="datetimeFigureOut">
              <a:rPr lang="en-GB" smtClean="0"/>
              <a:t>06/03/2017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3CDE25D-5149-41D9-AE6C-B215285943A8}" type="slidenum">
              <a:rPr lang="en-GB" smtClean="0"/>
              <a:t>‹#›</a:t>
            </a:fld>
            <a:endParaRPr lang="en-GB"/>
          </a:p>
        </p:txBody>
      </p:sp>
    </p:spTree>
    <p:extLst>
      <p:ext uri="{BB962C8B-B14F-4D97-AF65-F5344CB8AC3E}">
        <p14:creationId xmlns:p14="http://schemas.microsoft.com/office/powerpoint/2010/main" val="1794351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A58A8598-D988-4BF1-9F7D-5D99CD599FC8}" type="datetimeFigureOut">
              <a:rPr lang="en-GB" smtClean="0"/>
              <a:t>06/03/2017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3CDE25D-5149-41D9-AE6C-B215285943A8}" type="slidenum">
              <a:rPr lang="en-GB" smtClean="0"/>
              <a:t>‹#›</a:t>
            </a:fld>
            <a:endParaRPr lang="en-GB"/>
          </a:p>
        </p:txBody>
      </p:sp>
    </p:spTree>
    <p:extLst>
      <p:ext uri="{BB962C8B-B14F-4D97-AF65-F5344CB8AC3E}">
        <p14:creationId xmlns:p14="http://schemas.microsoft.com/office/powerpoint/2010/main" val="2256318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A58A8598-D988-4BF1-9F7D-5D99CD599FC8}" type="datetimeFigureOut">
              <a:rPr lang="en-GB" smtClean="0"/>
              <a:t>06/03/2017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3CDE25D-5149-41D9-AE6C-B215285943A8}" type="slidenum">
              <a:rPr lang="en-GB" smtClean="0"/>
              <a:t>‹#›</a:t>
            </a:fld>
            <a:endParaRPr lang="en-GB"/>
          </a:p>
        </p:txBody>
      </p:sp>
    </p:spTree>
    <p:extLst>
      <p:ext uri="{BB962C8B-B14F-4D97-AF65-F5344CB8AC3E}">
        <p14:creationId xmlns:p14="http://schemas.microsoft.com/office/powerpoint/2010/main" val="1560632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A58A8598-D988-4BF1-9F7D-5D99CD599FC8}" type="datetimeFigureOut">
              <a:rPr lang="en-GB" smtClean="0"/>
              <a:t>06/03/2017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3CDE25D-5149-41D9-AE6C-B215285943A8}" type="slidenum">
              <a:rPr lang="en-GB" smtClean="0"/>
              <a:t>‹#›</a:t>
            </a:fld>
            <a:endParaRPr lang="en-GB"/>
          </a:p>
        </p:txBody>
      </p:sp>
    </p:spTree>
    <p:extLst>
      <p:ext uri="{BB962C8B-B14F-4D97-AF65-F5344CB8AC3E}">
        <p14:creationId xmlns:p14="http://schemas.microsoft.com/office/powerpoint/2010/main" val="811948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58A8598-D988-4BF1-9F7D-5D99CD599FC8}" type="datetimeFigureOut">
              <a:rPr lang="en-GB" smtClean="0"/>
              <a:t>06/03/2017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3CDE25D-5149-41D9-AE6C-B215285943A8}" type="slidenum">
              <a:rPr lang="en-GB" smtClean="0"/>
              <a:t>‹#›</a:t>
            </a:fld>
            <a:endParaRPr lang="en-GB"/>
          </a:p>
        </p:txBody>
      </p:sp>
    </p:spTree>
    <p:extLst>
      <p:ext uri="{BB962C8B-B14F-4D97-AF65-F5344CB8AC3E}">
        <p14:creationId xmlns:p14="http://schemas.microsoft.com/office/powerpoint/2010/main" val="34243225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A58A8598-D988-4BF1-9F7D-5D99CD599FC8}" type="datetimeFigureOut">
              <a:rPr lang="en-GB" smtClean="0"/>
              <a:t>06/03/2017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3CDE25D-5149-41D9-AE6C-B215285943A8}" type="slidenum">
              <a:rPr lang="en-GB" smtClean="0"/>
              <a:t>‹#›</a:t>
            </a:fld>
            <a:endParaRPr lang="en-GB"/>
          </a:p>
        </p:txBody>
      </p:sp>
    </p:spTree>
    <p:extLst>
      <p:ext uri="{BB962C8B-B14F-4D97-AF65-F5344CB8AC3E}">
        <p14:creationId xmlns:p14="http://schemas.microsoft.com/office/powerpoint/2010/main" val="3211863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A58A8598-D988-4BF1-9F7D-5D99CD599FC8}" type="datetimeFigureOut">
              <a:rPr lang="en-GB" smtClean="0"/>
              <a:t>06/03/2017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73CDE25D-5149-41D9-AE6C-B215285943A8}" type="slidenum">
              <a:rPr lang="en-GB" smtClean="0"/>
              <a:t>‹#›</a:t>
            </a:fld>
            <a:endParaRPr lang="en-GB"/>
          </a:p>
        </p:txBody>
      </p:sp>
    </p:spTree>
    <p:extLst>
      <p:ext uri="{BB962C8B-B14F-4D97-AF65-F5344CB8AC3E}">
        <p14:creationId xmlns:p14="http://schemas.microsoft.com/office/powerpoint/2010/main" val="336737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A58A8598-D988-4BF1-9F7D-5D99CD599FC8}" type="datetimeFigureOut">
              <a:rPr lang="en-GB" smtClean="0"/>
              <a:t>06/03/2017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3CDE25D-5149-41D9-AE6C-B215285943A8}" type="slidenum">
              <a:rPr lang="en-GB" smtClean="0"/>
              <a:t>‹#›</a:t>
            </a:fld>
            <a:endParaRPr lang="en-GB"/>
          </a:p>
        </p:txBody>
      </p:sp>
    </p:spTree>
    <p:extLst>
      <p:ext uri="{BB962C8B-B14F-4D97-AF65-F5344CB8AC3E}">
        <p14:creationId xmlns:p14="http://schemas.microsoft.com/office/powerpoint/2010/main" val="1125935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8A8598-D988-4BF1-9F7D-5D99CD599FC8}" type="datetimeFigureOut">
              <a:rPr lang="en-GB" smtClean="0"/>
              <a:t>06/03/2017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3CDE25D-5149-41D9-AE6C-B215285943A8}" type="slidenum">
              <a:rPr lang="en-GB" smtClean="0"/>
              <a:t>‹#›</a:t>
            </a:fld>
            <a:endParaRPr lang="en-GB"/>
          </a:p>
        </p:txBody>
      </p:sp>
    </p:spTree>
    <p:extLst>
      <p:ext uri="{BB962C8B-B14F-4D97-AF65-F5344CB8AC3E}">
        <p14:creationId xmlns:p14="http://schemas.microsoft.com/office/powerpoint/2010/main" val="4069298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58A8598-D988-4BF1-9F7D-5D99CD599FC8}" type="datetimeFigureOut">
              <a:rPr lang="en-GB" smtClean="0"/>
              <a:t>06/03/2017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3CDE25D-5149-41D9-AE6C-B215285943A8}" type="slidenum">
              <a:rPr lang="en-GB" smtClean="0"/>
              <a:t>‹#›</a:t>
            </a:fld>
            <a:endParaRPr lang="en-GB"/>
          </a:p>
        </p:txBody>
      </p:sp>
    </p:spTree>
    <p:extLst>
      <p:ext uri="{BB962C8B-B14F-4D97-AF65-F5344CB8AC3E}">
        <p14:creationId xmlns:p14="http://schemas.microsoft.com/office/powerpoint/2010/main" val="565979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58A8598-D988-4BF1-9F7D-5D99CD599FC8}" type="datetimeFigureOut">
              <a:rPr lang="en-GB" smtClean="0"/>
              <a:t>06/03/2017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3CDE25D-5149-41D9-AE6C-B215285943A8}" type="slidenum">
              <a:rPr lang="en-GB" smtClean="0"/>
              <a:t>‹#›</a:t>
            </a:fld>
            <a:endParaRPr lang="en-GB"/>
          </a:p>
        </p:txBody>
      </p:sp>
    </p:spTree>
    <p:extLst>
      <p:ext uri="{BB962C8B-B14F-4D97-AF65-F5344CB8AC3E}">
        <p14:creationId xmlns:p14="http://schemas.microsoft.com/office/powerpoint/2010/main" val="382138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8A8598-D988-4BF1-9F7D-5D99CD599FC8}" type="datetimeFigureOut">
              <a:rPr lang="en-GB" smtClean="0"/>
              <a:t>06/03/2017</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CDE25D-5149-41D9-AE6C-B215285943A8}" type="slidenum">
              <a:rPr lang="en-GB" smtClean="0"/>
              <a:t>‹#›</a:t>
            </a:fld>
            <a:endParaRPr lang="en-GB"/>
          </a:p>
        </p:txBody>
      </p:sp>
    </p:spTree>
    <p:extLst>
      <p:ext uri="{BB962C8B-B14F-4D97-AF65-F5344CB8AC3E}">
        <p14:creationId xmlns:p14="http://schemas.microsoft.com/office/powerpoint/2010/main" val="12985298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hyperlink" Target="http://eprints.ncrm.ac.uk/4000/"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jpeg"/><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47.tmp"/><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48.tmp"/><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hyperlink" Target="http://www.restore.ac.uk/PEAS/about.php" TargetMode="Externa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hyperlink" Target="http://aqmen.ac.uk/" TargetMode="Externa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8" Type="http://schemas.openxmlformats.org/officeDocument/2006/relationships/hyperlink" Target="http://data.princeton.edu/stata/" TargetMode="External"/><Relationship Id="rId3" Type="http://schemas.openxmlformats.org/officeDocument/2006/relationships/hyperlink" Target="http://www.stata.com/bookstore/books-on-stata/" TargetMode="External"/><Relationship Id="rId7" Type="http://schemas.openxmlformats.org/officeDocument/2006/relationships/hyperlink" Target="http://www.ats.ucla.edu/stat/stata/" TargetMode="External"/><Relationship Id="rId2" Type="http://schemas.openxmlformats.org/officeDocument/2006/relationships/hyperlink" Target="http://www.stata.com/" TargetMode="External"/><Relationship Id="rId1" Type="http://schemas.openxmlformats.org/officeDocument/2006/relationships/slideLayout" Target="../slideLayouts/slideLayout2.xml"/><Relationship Id="rId6" Type="http://schemas.openxmlformats.org/officeDocument/2006/relationships/hyperlink" Target="http://www.stata-journal.com/" TargetMode="External"/><Relationship Id="rId5" Type="http://schemas.openxmlformats.org/officeDocument/2006/relationships/hyperlink" Target="http://twitter.com/#!/stata" TargetMode="External"/><Relationship Id="rId4" Type="http://schemas.openxmlformats.org/officeDocument/2006/relationships/hyperlink" Target="http://www.statalist.org/" TargetMode="External"/><Relationship Id="rId9" Type="http://schemas.openxmlformats.org/officeDocument/2006/relationships/hyperlink" Target="http://www.longitudinal.stir.ac.uk/" TargetMode="Externa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hyperlink" Target="https://youtu.be/sZ4W-5iEMKM"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hyperlink" Target="https://www.youtube.com/watch?v=GTD9aDWdwHg"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www.restore.ac.uk/Longitudinal/wp/lda_2006_3.pdf"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tmp"/><Relationship Id="rId1" Type="http://schemas.openxmlformats.org/officeDocument/2006/relationships/slideLayout" Target="../slideLayouts/slideLayout2.xml"/><Relationship Id="rId5" Type="http://schemas.openxmlformats.org/officeDocument/2006/relationships/image" Target="../media/image37.tmp"/><Relationship Id="rId4" Type="http://schemas.openxmlformats.org/officeDocument/2006/relationships/image" Target="../media/image36.tmp"/></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www.stata.com/training/" TargetMode="External"/><Relationship Id="rId7" Type="http://schemas.openxmlformats.org/officeDocument/2006/relationships/hyperlink" Target="http://www.longitudinal.stir.ac.uk/" TargetMode="External"/><Relationship Id="rId2" Type="http://schemas.openxmlformats.org/officeDocument/2006/relationships/hyperlink" Target="http://www.statalist.org/" TargetMode="External"/><Relationship Id="rId1" Type="http://schemas.openxmlformats.org/officeDocument/2006/relationships/slideLayout" Target="../slideLayouts/slideLayout2.xml"/><Relationship Id="rId6" Type="http://schemas.openxmlformats.org/officeDocument/2006/relationships/hyperlink" Target="http://data.princeton.edu/stata/" TargetMode="External"/><Relationship Id="rId5" Type="http://schemas.openxmlformats.org/officeDocument/2006/relationships/hyperlink" Target="http://www.timberlake.co.uk/training" TargetMode="External"/><Relationship Id="rId4" Type="http://schemas.openxmlformats.org/officeDocument/2006/relationships/hyperlink" Target="http://stats.idre.ucla.edu/stata/"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3445" y="413549"/>
            <a:ext cx="9785109" cy="2088232"/>
          </a:xfrm>
        </p:spPr>
        <p:txBody>
          <a:bodyPr>
            <a:normAutofit/>
          </a:bodyPr>
          <a:lstStyle/>
          <a:p>
            <a:pPr algn="ctr"/>
            <a:r>
              <a:rPr lang="en-GB" sz="3600" b="1" dirty="0"/>
              <a:t>A Practical Introduction to Analysing </a:t>
            </a:r>
            <a:r>
              <a:rPr lang="en-GB" sz="3600" b="1" dirty="0" smtClean="0"/>
              <a:t/>
            </a:r>
            <a:br>
              <a:rPr lang="en-GB" sz="3600" b="1" dirty="0" smtClean="0"/>
            </a:br>
            <a:r>
              <a:rPr lang="en-GB" sz="3600" b="1" dirty="0" smtClean="0"/>
              <a:t>Complex </a:t>
            </a:r>
            <a:r>
              <a:rPr lang="en-GB" sz="3600" b="1" dirty="0"/>
              <a:t>Social Survey Data</a:t>
            </a:r>
            <a:r>
              <a:rPr lang="en-US" sz="3600" b="1" dirty="0" smtClean="0">
                <a:latin typeface="Arial Narrow" panose="020B0606020202030204" pitchFamily="34" charset="0"/>
              </a:rPr>
              <a:t/>
            </a:r>
            <a:br>
              <a:rPr lang="en-US" sz="3600" b="1" dirty="0" smtClean="0">
                <a:latin typeface="Arial Narrow" panose="020B0606020202030204" pitchFamily="34" charset="0"/>
              </a:rPr>
            </a:br>
            <a:endParaRPr lang="en-GB" sz="4000" dirty="0">
              <a:latin typeface="Arial Narrow" panose="020B0606020202030204" pitchFamily="34" charset="0"/>
              <a:cs typeface="Arial" panose="020B0604020202020204" pitchFamily="34" charset="0"/>
            </a:endParaRPr>
          </a:p>
        </p:txBody>
      </p:sp>
      <p:pic>
        <p:nvPicPr>
          <p:cNvPr id="5" name="Picture 4"/>
          <p:cNvPicPr>
            <a:picLocks noChangeAspect="1"/>
          </p:cNvPicPr>
          <p:nvPr/>
        </p:nvPicPr>
        <p:blipFill>
          <a:blip r:embed="rId3">
            <a:grayscl/>
          </a:blip>
          <a:stretch>
            <a:fillRect/>
          </a:stretch>
        </p:blipFill>
        <p:spPr>
          <a:xfrm>
            <a:off x="35093" y="5999744"/>
            <a:ext cx="1212127" cy="804044"/>
          </a:xfrm>
          <a:prstGeom prst="rect">
            <a:avLst/>
          </a:prstGeom>
        </p:spPr>
      </p:pic>
      <p:pic>
        <p:nvPicPr>
          <p:cNvPr id="7" name="Picture 6"/>
          <p:cNvPicPr>
            <a:picLocks noChangeAspect="1"/>
          </p:cNvPicPr>
          <p:nvPr/>
        </p:nvPicPr>
        <p:blipFill>
          <a:blip r:embed="rId4">
            <a:biLevel thresh="50000"/>
          </a:blip>
          <a:stretch>
            <a:fillRect/>
          </a:stretch>
        </p:blipFill>
        <p:spPr>
          <a:xfrm>
            <a:off x="-43032" y="3697793"/>
            <a:ext cx="1290252" cy="1080075"/>
          </a:xfrm>
          <a:prstGeom prst="rect">
            <a:avLst/>
          </a:prstGeom>
        </p:spPr>
      </p:pic>
      <p:pic>
        <p:nvPicPr>
          <p:cNvPr id="8" name="Picture 7"/>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35093" y="4777868"/>
            <a:ext cx="1168352" cy="1075099"/>
          </a:xfrm>
          <a:prstGeom prst="rect">
            <a:avLst/>
          </a:prstGeom>
        </p:spPr>
      </p:pic>
      <p:graphicFrame>
        <p:nvGraphicFramePr>
          <p:cNvPr id="4" name="Table 3"/>
          <p:cNvGraphicFramePr>
            <a:graphicFrameLocks noGrp="1"/>
          </p:cNvGraphicFramePr>
          <p:nvPr>
            <p:extLst/>
          </p:nvPr>
        </p:nvGraphicFramePr>
        <p:xfrm>
          <a:off x="2152073" y="2733193"/>
          <a:ext cx="8128000" cy="1554480"/>
        </p:xfrm>
        <a:graphic>
          <a:graphicData uri="http://schemas.openxmlformats.org/drawingml/2006/table">
            <a:tbl>
              <a:tblPr firstRow="1" bandRow="1">
                <a:tableStyleId>{616DA210-FB5B-4158-B5E0-FEB733F419BA}</a:tableStyleId>
              </a:tblPr>
              <a:tblGrid>
                <a:gridCol w="4064000"/>
                <a:gridCol w="4064000"/>
              </a:tblGrid>
              <a:tr h="370840">
                <a:tc>
                  <a:txBody>
                    <a:bodyPr/>
                    <a:lstStyle/>
                    <a:p>
                      <a:r>
                        <a:rPr lang="en-GB" sz="2400" b="0" dirty="0" smtClean="0"/>
                        <a:t>Vernon</a:t>
                      </a:r>
                      <a:r>
                        <a:rPr lang="en-GB" sz="2400" b="0" baseline="0" dirty="0" smtClean="0"/>
                        <a:t> Gayle</a:t>
                      </a:r>
                    </a:p>
                    <a:p>
                      <a:r>
                        <a:rPr lang="en-GB" sz="2400" b="0" baseline="0" dirty="0" smtClean="0"/>
                        <a:t>University of Edinburgh</a:t>
                      </a:r>
                    </a:p>
                    <a:p>
                      <a:r>
                        <a:rPr lang="en-GB" sz="2400" b="0" baseline="0" dirty="0" smtClean="0"/>
                        <a:t>vernon.gayle@ed.ac.uk</a:t>
                      </a:r>
                    </a:p>
                    <a:p>
                      <a:r>
                        <a:rPr lang="en-GB" sz="2400" b="0" baseline="0" dirty="0" smtClean="0"/>
                        <a:t>@</a:t>
                      </a:r>
                      <a:r>
                        <a:rPr lang="en-GB" sz="2400" b="0" baseline="0" dirty="0" err="1" smtClean="0"/>
                        <a:t>profbigvern</a:t>
                      </a:r>
                      <a:endParaRPr lang="en-GB" sz="2400" b="0" dirty="0"/>
                    </a:p>
                  </a:txBody>
                  <a:tcPr>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r>
                        <a:rPr lang="en-GB" sz="2400" b="0" baseline="0" dirty="0" smtClean="0"/>
                        <a:t>Roxanne Connelly</a:t>
                      </a:r>
                    </a:p>
                    <a:p>
                      <a:r>
                        <a:rPr lang="en-GB" sz="2400" b="0" baseline="0" dirty="0" smtClean="0"/>
                        <a:t>University of Warwick</a:t>
                      </a:r>
                    </a:p>
                    <a:p>
                      <a:r>
                        <a:rPr lang="en-GB" sz="2400" b="0" baseline="0" dirty="0" smtClean="0"/>
                        <a:t>r.connelly@warwick.ac.uk</a:t>
                      </a:r>
                    </a:p>
                    <a:p>
                      <a:r>
                        <a:rPr lang="en-GB" sz="2400" b="0" baseline="0" dirty="0" smtClean="0"/>
                        <a:t> </a:t>
                      </a:r>
                      <a:r>
                        <a:rPr lang="en-GB" sz="2400" b="0" i="0" u="none" strike="noStrike" kern="1200" dirty="0" smtClean="0">
                          <a:solidFill>
                            <a:schemeClr val="tx1"/>
                          </a:solidFill>
                          <a:effectLst/>
                          <a:latin typeface="+mn-lt"/>
                          <a:ea typeface="+mn-ea"/>
                          <a:cs typeface="+mn-cs"/>
                        </a:rPr>
                        <a:t>@</a:t>
                      </a:r>
                      <a:r>
                        <a:rPr lang="en-GB" sz="2400" b="0" i="0" u="none" strike="noStrike" kern="1200" dirty="0" err="1" smtClean="0">
                          <a:solidFill>
                            <a:schemeClr val="tx1"/>
                          </a:solidFill>
                          <a:effectLst/>
                          <a:latin typeface="+mn-lt"/>
                          <a:ea typeface="+mn-ea"/>
                          <a:cs typeface="+mn-cs"/>
                        </a:rPr>
                        <a:t>ConnellyRoxanne</a:t>
                      </a:r>
                      <a:r>
                        <a:rPr lang="en-GB" sz="2400" b="0" i="0" kern="1200" dirty="0" smtClean="0">
                          <a:solidFill>
                            <a:schemeClr val="tx1"/>
                          </a:solidFill>
                          <a:effectLst/>
                          <a:latin typeface="+mn-lt"/>
                          <a:ea typeface="+mn-ea"/>
                          <a:cs typeface="+mn-cs"/>
                        </a:rPr>
                        <a:t> </a:t>
                      </a:r>
                      <a:endParaRPr lang="en-GB" sz="2400" dirty="0"/>
                    </a:p>
                  </a:txBody>
                  <a:tcPr>
                    <a:lnL w="12700" cmpd="sng">
                      <a:noFill/>
                    </a:lnL>
                    <a:lnR w="12700" cmpd="sng">
                      <a:noFill/>
                    </a:lnR>
                    <a:lnT w="12700" cmpd="sng">
                      <a:noFill/>
                    </a:lnT>
                    <a:lnB w="25400" cmpd="sng">
                      <a:noFill/>
                    </a:lnB>
                    <a:lnTlToBr w="12700" cmpd="sng">
                      <a:noFill/>
                      <a:prstDash val="solid"/>
                    </a:lnTlToBr>
                    <a:lnBlToTr w="12700" cmpd="sng">
                      <a:noFill/>
                      <a:prstDash val="solid"/>
                    </a:lnBlToTr>
                  </a:tcPr>
                </a:tc>
              </a:tr>
            </a:tbl>
          </a:graphicData>
        </a:graphic>
      </p:graphicFrame>
      <p:sp>
        <p:nvSpPr>
          <p:cNvPr id="3" name="Rectangle 2"/>
          <p:cNvSpPr/>
          <p:nvPr/>
        </p:nvSpPr>
        <p:spPr>
          <a:xfrm>
            <a:off x="1325345" y="5829658"/>
            <a:ext cx="10203542" cy="923330"/>
          </a:xfrm>
          <a:prstGeom prst="rect">
            <a:avLst/>
          </a:prstGeom>
        </p:spPr>
        <p:txBody>
          <a:bodyPr wrap="square">
            <a:spAutoFit/>
          </a:bodyPr>
          <a:lstStyle/>
          <a:p>
            <a:r>
              <a:rPr lang="en-GB" i="1" dirty="0" smtClean="0"/>
              <a:t>An output from the project ‘Have </a:t>
            </a:r>
            <a:r>
              <a:rPr lang="en-GB" i="1" dirty="0"/>
              <a:t>Socio-Economic Inequalities in Childhood Cognitive Test Scores Changed? </a:t>
            </a:r>
            <a:endParaRPr lang="en-GB" i="1" dirty="0" smtClean="0"/>
          </a:p>
          <a:p>
            <a:r>
              <a:rPr lang="en-GB" i="1" dirty="0" smtClean="0"/>
              <a:t>A </a:t>
            </a:r>
            <a:r>
              <a:rPr lang="en-GB" i="1" dirty="0"/>
              <a:t>Secondary Analysis of Three British Birth </a:t>
            </a:r>
            <a:r>
              <a:rPr lang="en-GB" i="1" dirty="0" smtClean="0"/>
              <a:t>Cohorts’</a:t>
            </a:r>
          </a:p>
          <a:p>
            <a:r>
              <a:rPr lang="en-GB" i="1" dirty="0" smtClean="0"/>
              <a:t>Funded by the ESRC Secondary Data Analysis Initiative https</a:t>
            </a:r>
            <a:r>
              <a:rPr lang="en-GB" i="1" dirty="0"/>
              <a:t>://tinyurl.com/h3nj59b</a:t>
            </a:r>
            <a:endParaRPr lang="en-GB" i="1" dirty="0"/>
          </a:p>
        </p:txBody>
      </p:sp>
    </p:spTree>
    <p:extLst>
      <p:ext uri="{BB962C8B-B14F-4D97-AF65-F5344CB8AC3E}">
        <p14:creationId xmlns:p14="http://schemas.microsoft.com/office/powerpoint/2010/main" val="7031706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GB" dirty="0" smtClean="0"/>
              <a:t>Part 0 </a:t>
            </a:r>
            <a:br>
              <a:rPr lang="en-GB" dirty="0" smtClean="0"/>
            </a:br>
            <a:r>
              <a:rPr lang="en-GB" dirty="0"/>
              <a:t/>
            </a:r>
            <a:br>
              <a:rPr lang="en-GB" dirty="0"/>
            </a:br>
            <a:r>
              <a:rPr lang="en-GB" dirty="0" smtClean="0"/>
              <a:t>Revision (terminology </a:t>
            </a:r>
            <a:r>
              <a:rPr lang="en-GB" dirty="0" err="1" smtClean="0"/>
              <a:t>etc</a:t>
            </a:r>
            <a:r>
              <a:rPr lang="en-GB" dirty="0" smtClean="0"/>
              <a:t>)</a:t>
            </a:r>
            <a:endParaRPr lang="en-GB" dirty="0"/>
          </a:p>
        </p:txBody>
      </p:sp>
    </p:spTree>
    <p:extLst>
      <p:ext uri="{BB962C8B-B14F-4D97-AF65-F5344CB8AC3E}">
        <p14:creationId xmlns:p14="http://schemas.microsoft.com/office/powerpoint/2010/main" val="422203723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8046"/>
            <a:ext cx="10515600" cy="1325563"/>
          </a:xfrm>
        </p:spPr>
        <p:txBody>
          <a:bodyPr/>
          <a:lstStyle/>
          <a:p>
            <a:r>
              <a:rPr lang="en-GB" dirty="0" smtClean="0"/>
              <a:t>Stata Offers a Unified Environment</a:t>
            </a:r>
            <a:endParaRPr lang="en-GB" dirty="0"/>
          </a:p>
        </p:txBody>
      </p:sp>
      <p:sp>
        <p:nvSpPr>
          <p:cNvPr id="3" name="Content Placeholder 2"/>
          <p:cNvSpPr>
            <a:spLocks noGrp="1"/>
          </p:cNvSpPr>
          <p:nvPr>
            <p:ph idx="1"/>
          </p:nvPr>
        </p:nvSpPr>
        <p:spPr>
          <a:xfrm>
            <a:off x="318977" y="1552352"/>
            <a:ext cx="11653283" cy="5188689"/>
          </a:xfrm>
        </p:spPr>
        <p:txBody>
          <a:bodyPr>
            <a:normAutofit/>
          </a:bodyPr>
          <a:lstStyle/>
          <a:p>
            <a:r>
              <a:rPr lang="en-GB" b="1" dirty="0" smtClean="0"/>
              <a:t>APPROPRIATE analysis of surveys with complex designs and selection strategies!</a:t>
            </a:r>
          </a:p>
          <a:p>
            <a:endParaRPr lang="en-GB" dirty="0" smtClean="0"/>
          </a:p>
          <a:p>
            <a:r>
              <a:rPr lang="en-GB" dirty="0" smtClean="0"/>
              <a:t>The production of presentation and publication ready outputs </a:t>
            </a:r>
          </a:p>
          <a:p>
            <a:pPr marL="0" indent="0">
              <a:buNone/>
            </a:pPr>
            <a:r>
              <a:rPr lang="en-GB" dirty="0"/>
              <a:t>	</a:t>
            </a:r>
            <a:r>
              <a:rPr lang="en-GB" dirty="0" smtClean="0"/>
              <a:t>(i.e. output suitable for reports and journal articles)</a:t>
            </a:r>
          </a:p>
          <a:p>
            <a:endParaRPr lang="en-GB" dirty="0" smtClean="0"/>
          </a:p>
          <a:p>
            <a:pPr marL="0" indent="0">
              <a:buNone/>
            </a:pPr>
            <a:endParaRPr lang="en-GB" dirty="0" smtClean="0"/>
          </a:p>
          <a:p>
            <a:pPr marL="0" indent="0">
              <a:buNone/>
            </a:pPr>
            <a:endParaRPr lang="en-GB" dirty="0" smtClean="0"/>
          </a:p>
          <a:p>
            <a:pPr marL="0" indent="0">
              <a:buNone/>
            </a:pPr>
            <a:endParaRPr lang="en-GB" dirty="0" smtClean="0"/>
          </a:p>
          <a:p>
            <a:endParaRPr lang="en-GB" dirty="0" smtClean="0"/>
          </a:p>
          <a:p>
            <a:pPr marL="457200" lvl="1" indent="0">
              <a:buNone/>
            </a:pPr>
            <a:endParaRPr lang="en-GB" dirty="0" smtClean="0"/>
          </a:p>
        </p:txBody>
      </p:sp>
    </p:spTree>
    <p:extLst>
      <p:ext uri="{BB962C8B-B14F-4D97-AF65-F5344CB8AC3E}">
        <p14:creationId xmlns:p14="http://schemas.microsoft.com/office/powerpoint/2010/main" val="334677503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139" y="673469"/>
            <a:ext cx="10515600" cy="1325563"/>
          </a:xfrm>
        </p:spPr>
        <p:txBody>
          <a:bodyPr>
            <a:normAutofit fontScale="90000"/>
          </a:bodyPr>
          <a:lstStyle/>
          <a:p>
            <a:r>
              <a:rPr lang="en-GB" dirty="0" smtClean="0"/>
              <a:t>A </a:t>
            </a:r>
            <a:r>
              <a:rPr lang="en-GB" dirty="0"/>
              <a:t>leading US social scientist and survey data analyst Donald J. </a:t>
            </a:r>
            <a:r>
              <a:rPr lang="en-GB" dirty="0" err="1"/>
              <a:t>Treiman</a:t>
            </a:r>
            <a:r>
              <a:rPr lang="en-GB" dirty="0"/>
              <a:t> makes the following comments on </a:t>
            </a:r>
            <a:r>
              <a:rPr lang="en-GB" dirty="0" smtClean="0"/>
              <a:t>Stata</a:t>
            </a:r>
            <a:r>
              <a:rPr lang="en-GB" dirty="0"/>
              <a:t/>
            </a:r>
            <a:br>
              <a:rPr lang="en-GB" dirty="0"/>
            </a:br>
            <a:endParaRPr lang="en-GB" dirty="0"/>
          </a:p>
        </p:txBody>
      </p:sp>
      <p:sp>
        <p:nvSpPr>
          <p:cNvPr id="3" name="Content Placeholder 2"/>
          <p:cNvSpPr>
            <a:spLocks noGrp="1"/>
          </p:cNvSpPr>
          <p:nvPr>
            <p:ph idx="1"/>
          </p:nvPr>
        </p:nvSpPr>
        <p:spPr/>
        <p:txBody>
          <a:bodyPr>
            <a:normAutofit lnSpcReduction="10000"/>
          </a:bodyPr>
          <a:lstStyle/>
          <a:p>
            <a:pPr marL="0" indent="0">
              <a:buNone/>
            </a:pPr>
            <a:endParaRPr lang="en-GB" dirty="0"/>
          </a:p>
          <a:p>
            <a:pPr marL="0" indent="0">
              <a:buNone/>
            </a:pPr>
            <a:r>
              <a:rPr lang="en-GB" i="1" dirty="0" smtClean="0"/>
              <a:t>‘</a:t>
            </a:r>
            <a:r>
              <a:rPr lang="en-GB" sz="3200" i="1" dirty="0"/>
              <a:t>for many years, SPSS was the package of choice among sociologists probably because it was written by and for sociologists…Although it is still widely used by social scientists in Europe and Asia it has lost its market share in leading U.S. research universities… [Stata] has gotten better and better over time, so that by now it can happily be used as a general-purpose package. Stata is powerful and fast which makes it viable to carry out analysis on a PC… Overall, Stata is a very good choice for our kind of work’ (</a:t>
            </a:r>
            <a:r>
              <a:rPr lang="en-GB" sz="3200" i="1" dirty="0" err="1"/>
              <a:t>Treiman</a:t>
            </a:r>
            <a:r>
              <a:rPr lang="en-GB" sz="3200" i="1" dirty="0"/>
              <a:t>, 2009 p.66).</a:t>
            </a:r>
          </a:p>
        </p:txBody>
      </p:sp>
    </p:spTree>
    <p:extLst>
      <p:ext uri="{BB962C8B-B14F-4D97-AF65-F5344CB8AC3E}">
        <p14:creationId xmlns:p14="http://schemas.microsoft.com/office/powerpoint/2010/main" val="396363456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7861" y="0"/>
            <a:ext cx="11824137" cy="6858000"/>
          </a:xfrm>
        </p:spPr>
        <p:txBody>
          <a:bodyPr>
            <a:normAutofit lnSpcReduction="10000"/>
          </a:bodyPr>
          <a:lstStyle/>
          <a:p>
            <a:endParaRPr lang="en-GB" dirty="0" smtClean="0"/>
          </a:p>
          <a:p>
            <a:r>
              <a:rPr lang="en-GB" dirty="0" smtClean="0"/>
              <a:t>The </a:t>
            </a:r>
            <a:r>
              <a:rPr lang="en-GB" dirty="0"/>
              <a:t>UK Data </a:t>
            </a:r>
            <a:r>
              <a:rPr lang="en-GB" dirty="0" smtClean="0"/>
              <a:t>Service </a:t>
            </a:r>
            <a:r>
              <a:rPr lang="en-GB" dirty="0"/>
              <a:t>provides most large-scale social surveys in SPSS and Stata </a:t>
            </a:r>
            <a:r>
              <a:rPr lang="en-GB" dirty="0" smtClean="0"/>
              <a:t>format</a:t>
            </a:r>
          </a:p>
          <a:p>
            <a:endParaRPr lang="en-GB" dirty="0" smtClean="0"/>
          </a:p>
          <a:p>
            <a:r>
              <a:rPr lang="en-GB" dirty="0" smtClean="0"/>
              <a:t>SPSS </a:t>
            </a:r>
            <a:r>
              <a:rPr lang="en-GB" dirty="0"/>
              <a:t>is far more restricted in the range of statistical models that it can </a:t>
            </a:r>
            <a:r>
              <a:rPr lang="en-GB" dirty="0" smtClean="0"/>
              <a:t>estimate</a:t>
            </a:r>
          </a:p>
          <a:p>
            <a:endParaRPr lang="en-GB" dirty="0" smtClean="0"/>
          </a:p>
          <a:p>
            <a:r>
              <a:rPr lang="en-GB" dirty="0" smtClean="0"/>
              <a:t>SPSS </a:t>
            </a:r>
            <a:r>
              <a:rPr lang="en-GB" dirty="0"/>
              <a:t>currently has few options for estimating models that are suited to longitudinal </a:t>
            </a:r>
            <a:r>
              <a:rPr lang="en-GB" dirty="0" smtClean="0"/>
              <a:t>data</a:t>
            </a:r>
          </a:p>
          <a:p>
            <a:endParaRPr lang="en-GB" dirty="0" smtClean="0"/>
          </a:p>
          <a:p>
            <a:r>
              <a:rPr lang="en-GB" dirty="0" smtClean="0"/>
              <a:t>Stata </a:t>
            </a:r>
            <a:r>
              <a:rPr lang="en-GB" dirty="0"/>
              <a:t>is able to offer more comprehensive facilities to analyse survey datasets with complex designs and selection </a:t>
            </a:r>
            <a:r>
              <a:rPr lang="en-GB" dirty="0" smtClean="0"/>
              <a:t>strategies</a:t>
            </a:r>
          </a:p>
          <a:p>
            <a:endParaRPr lang="en-GB" dirty="0" smtClean="0"/>
          </a:p>
          <a:p>
            <a:r>
              <a:rPr lang="en-GB" dirty="0" smtClean="0"/>
              <a:t>This </a:t>
            </a:r>
            <a:r>
              <a:rPr lang="en-GB" dirty="0"/>
              <a:t>is a clear benefit for social scientists working with contemporary datasets such as the UK Household Longitudinal Study (Understanding Society</a:t>
            </a:r>
            <a:r>
              <a:rPr lang="en-GB" dirty="0" smtClean="0"/>
              <a:t>) </a:t>
            </a:r>
            <a:r>
              <a:rPr lang="en-GB" dirty="0"/>
              <a:t>and the UK Millennium Cohort </a:t>
            </a:r>
            <a:r>
              <a:rPr lang="en-GB" dirty="0" smtClean="0"/>
              <a:t>Study</a:t>
            </a:r>
            <a:endParaRPr lang="en-GB" dirty="0"/>
          </a:p>
        </p:txBody>
      </p:sp>
    </p:spTree>
    <p:extLst>
      <p:ext uri="{BB962C8B-B14F-4D97-AF65-F5344CB8AC3E}">
        <p14:creationId xmlns:p14="http://schemas.microsoft.com/office/powerpoint/2010/main" val="1289559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81469" y="1834745"/>
            <a:ext cx="9144000" cy="2387600"/>
          </a:xfrm>
        </p:spPr>
        <p:txBody>
          <a:bodyPr>
            <a:normAutofit fontScale="90000"/>
          </a:bodyPr>
          <a:lstStyle/>
          <a:p>
            <a:r>
              <a:rPr lang="en-GB" dirty="0" smtClean="0"/>
              <a:t>Part </a:t>
            </a:r>
            <a:r>
              <a:rPr lang="en-GB" dirty="0"/>
              <a:t>0</a:t>
            </a:r>
            <a:r>
              <a:rPr lang="en-GB" dirty="0" smtClean="0"/>
              <a:t> </a:t>
            </a:r>
            <a:br>
              <a:rPr lang="en-GB" dirty="0" smtClean="0"/>
            </a:br>
            <a:r>
              <a:rPr lang="en-GB" dirty="0"/>
              <a:t/>
            </a:r>
            <a:br>
              <a:rPr lang="en-GB" dirty="0"/>
            </a:br>
            <a:r>
              <a:rPr lang="en-GB" dirty="0" smtClean="0"/>
              <a:t>Working with Complex Surveys</a:t>
            </a:r>
            <a:br>
              <a:rPr lang="en-GB" dirty="0" smtClean="0"/>
            </a:br>
            <a:r>
              <a:rPr lang="en-GB" dirty="0" smtClean="0"/>
              <a:t/>
            </a:r>
            <a:br>
              <a:rPr lang="en-GB" dirty="0" smtClean="0"/>
            </a:br>
            <a:r>
              <a:rPr lang="en-GB" dirty="0" smtClean="0"/>
              <a:t>The Workflow</a:t>
            </a:r>
            <a:endParaRPr lang="en-GB" dirty="0"/>
          </a:p>
        </p:txBody>
      </p:sp>
    </p:spTree>
    <p:extLst>
      <p:ext uri="{BB962C8B-B14F-4D97-AF65-F5344CB8AC3E}">
        <p14:creationId xmlns:p14="http://schemas.microsoft.com/office/powerpoint/2010/main" val="163209657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2385" y="5532437"/>
            <a:ext cx="10515600" cy="1325563"/>
          </a:xfrm>
        </p:spPr>
        <p:txBody>
          <a:bodyPr/>
          <a:lstStyle/>
          <a:p>
            <a:pPr algn="ctr"/>
            <a:r>
              <a:rPr lang="en-GB" b="1" dirty="0">
                <a:hlinkClick r:id="rId2"/>
              </a:rPr>
              <a:t>http://eprints.ncrm.ac.uk/4000/</a:t>
            </a:r>
            <a:endParaRPr lang="en-GB" b="1" dirty="0"/>
          </a:p>
        </p:txBody>
      </p:sp>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76266" y="0"/>
            <a:ext cx="6507839" cy="5571460"/>
          </a:xfrm>
        </p:spPr>
      </p:pic>
    </p:spTree>
    <p:extLst>
      <p:ext uri="{BB962C8B-B14F-4D97-AF65-F5344CB8AC3E}">
        <p14:creationId xmlns:p14="http://schemas.microsoft.com/office/powerpoint/2010/main" val="413143577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2565" y="0"/>
            <a:ext cx="9051781" cy="6348248"/>
          </a:xfrm>
        </p:spPr>
      </p:pic>
      <p:sp>
        <p:nvSpPr>
          <p:cNvPr id="6" name="Rectangle 5"/>
          <p:cNvSpPr/>
          <p:nvPr/>
        </p:nvSpPr>
        <p:spPr>
          <a:xfrm>
            <a:off x="2438354" y="6319391"/>
            <a:ext cx="8660569" cy="538609"/>
          </a:xfrm>
          <a:prstGeom prst="rect">
            <a:avLst/>
          </a:prstGeom>
        </p:spPr>
        <p:txBody>
          <a:bodyPr wrap="square">
            <a:spAutoFit/>
          </a:bodyPr>
          <a:lstStyle/>
          <a:p>
            <a:r>
              <a:rPr lang="en-GB" dirty="0"/>
              <a:t>J. Scott Long has posted a really good pdf version of a talk on the workflow   </a:t>
            </a:r>
            <a:r>
              <a:rPr lang="en-GB" sz="1100" dirty="0"/>
              <a:t>http://www.ihrp.uic.edu/files/Workflow%20Slides%20JSLong%20110410.pdf</a:t>
            </a:r>
          </a:p>
        </p:txBody>
      </p:sp>
    </p:spTree>
    <p:extLst>
      <p:ext uri="{BB962C8B-B14F-4D97-AF65-F5344CB8AC3E}">
        <p14:creationId xmlns:p14="http://schemas.microsoft.com/office/powerpoint/2010/main" val="356131697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7689" y="1772816"/>
            <a:ext cx="5196097" cy="3168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Content Placeholder 2"/>
          <p:cNvSpPr txBox="1">
            <a:spLocks/>
          </p:cNvSpPr>
          <p:nvPr/>
        </p:nvSpPr>
        <p:spPr>
          <a:xfrm>
            <a:off x="2063552" y="692697"/>
            <a:ext cx="8028384" cy="90224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GB" sz="4000" dirty="0"/>
              <a:t>The best habit that you can get into </a:t>
            </a:r>
          </a:p>
          <a:p>
            <a:endParaRPr lang="en-GB" dirty="0"/>
          </a:p>
        </p:txBody>
      </p:sp>
      <p:sp>
        <p:nvSpPr>
          <p:cNvPr id="7" name="Content Placeholder 2"/>
          <p:cNvSpPr>
            <a:spLocks noGrp="1"/>
          </p:cNvSpPr>
          <p:nvPr>
            <p:ph idx="1"/>
          </p:nvPr>
        </p:nvSpPr>
        <p:spPr>
          <a:xfrm>
            <a:off x="3287688" y="5374951"/>
            <a:ext cx="6444208" cy="1478307"/>
          </a:xfrm>
        </p:spPr>
        <p:txBody>
          <a:bodyPr>
            <a:normAutofit/>
          </a:bodyPr>
          <a:lstStyle/>
          <a:p>
            <a:pPr marL="0" indent="0">
              <a:buNone/>
            </a:pPr>
            <a:r>
              <a:rPr lang="en-GB" sz="4000" dirty="0"/>
              <a:t>is to get into good habits!</a:t>
            </a:r>
          </a:p>
          <a:p>
            <a:endParaRPr lang="en-GB" dirty="0"/>
          </a:p>
        </p:txBody>
      </p:sp>
    </p:spTree>
    <p:extLst>
      <p:ext uri="{BB962C8B-B14F-4D97-AF65-F5344CB8AC3E}">
        <p14:creationId xmlns:p14="http://schemas.microsoft.com/office/powerpoint/2010/main" val="423031078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19100"/>
            <a:ext cx="12192000" cy="1143000"/>
          </a:xfrm>
        </p:spPr>
        <p:txBody>
          <a:bodyPr>
            <a:normAutofit fontScale="90000"/>
          </a:bodyPr>
          <a:lstStyle/>
          <a:p>
            <a:pPr algn="ctr"/>
            <a:r>
              <a:rPr lang="en-GB" dirty="0" smtClean="0"/>
              <a:t>Estimating </a:t>
            </a:r>
            <a:r>
              <a:rPr lang="en-GB" dirty="0" smtClean="0"/>
              <a:t>the time taken to enable </a:t>
            </a:r>
            <a:br>
              <a:rPr lang="en-GB" dirty="0" smtClean="0"/>
            </a:br>
            <a:r>
              <a:rPr lang="en-GB" dirty="0" smtClean="0"/>
              <a:t>complex survey data for analysis</a:t>
            </a:r>
            <a:endParaRPr lang="en-GB" dirty="0"/>
          </a:p>
        </p:txBody>
      </p:sp>
      <p:sp>
        <p:nvSpPr>
          <p:cNvPr id="4" name="AutoShape 2" descr="Image result for hand five fingers"/>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58964" y="1992908"/>
            <a:ext cx="6516216" cy="4344144"/>
          </a:xfrm>
          <a:prstGeom prst="rect">
            <a:avLst/>
          </a:prstGeom>
        </p:spPr>
      </p:pic>
    </p:spTree>
    <p:extLst>
      <p:ext uri="{BB962C8B-B14F-4D97-AF65-F5344CB8AC3E}">
        <p14:creationId xmlns:p14="http://schemas.microsoft.com/office/powerpoint/2010/main" val="198831544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2734" y="2770410"/>
            <a:ext cx="9144000" cy="2387600"/>
          </a:xfrm>
        </p:spPr>
        <p:txBody>
          <a:bodyPr>
            <a:normAutofit fontScale="90000"/>
          </a:bodyPr>
          <a:lstStyle/>
          <a:p>
            <a:r>
              <a:rPr lang="en-GB" dirty="0" smtClean="0"/>
              <a:t>Part </a:t>
            </a:r>
            <a:r>
              <a:rPr lang="en-GB" dirty="0"/>
              <a:t>0</a:t>
            </a:r>
            <a:r>
              <a:rPr lang="en-GB" dirty="0" smtClean="0"/>
              <a:t> </a:t>
            </a:r>
            <a:br>
              <a:rPr lang="en-GB" dirty="0" smtClean="0"/>
            </a:br>
            <a:r>
              <a:rPr lang="en-GB" dirty="0"/>
              <a:t/>
            </a:r>
            <a:br>
              <a:rPr lang="en-GB" dirty="0"/>
            </a:br>
            <a:r>
              <a:rPr lang="en-GB" dirty="0" smtClean="0"/>
              <a:t>Working with Complex Surveys</a:t>
            </a:r>
            <a:br>
              <a:rPr lang="en-GB" dirty="0" smtClean="0"/>
            </a:br>
            <a:r>
              <a:rPr lang="en-GB" dirty="0" smtClean="0"/>
              <a:t/>
            </a:r>
            <a:br>
              <a:rPr lang="en-GB" dirty="0" smtClean="0"/>
            </a:br>
            <a:r>
              <a:rPr lang="en-GB" dirty="0" smtClean="0"/>
              <a:t>Enabling Data</a:t>
            </a:r>
            <a:br>
              <a:rPr lang="en-GB" dirty="0" smtClean="0"/>
            </a:br>
            <a:endParaRPr lang="en-GB" dirty="0"/>
          </a:p>
        </p:txBody>
      </p:sp>
    </p:spTree>
    <p:extLst>
      <p:ext uri="{BB962C8B-B14F-4D97-AF65-F5344CB8AC3E}">
        <p14:creationId xmlns:p14="http://schemas.microsoft.com/office/powerpoint/2010/main" val="405559735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bout – Understanding Society - Google Chro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94" y="0"/>
            <a:ext cx="12245094" cy="6858000"/>
          </a:xfrm>
          <a:prstGeom prst="rect">
            <a:avLst/>
          </a:prstGeom>
        </p:spPr>
      </p:pic>
    </p:spTree>
    <p:extLst>
      <p:ext uri="{BB962C8B-B14F-4D97-AF65-F5344CB8AC3E}">
        <p14:creationId xmlns:p14="http://schemas.microsoft.com/office/powerpoint/2010/main" val="25180446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8372" y="0"/>
            <a:ext cx="10515600" cy="1325563"/>
          </a:xfrm>
        </p:spPr>
        <p:txBody>
          <a:bodyPr/>
          <a:lstStyle/>
          <a:p>
            <a:r>
              <a:rPr lang="en-GB" dirty="0" smtClean="0"/>
              <a:t>The Social Survey</a:t>
            </a:r>
            <a:endParaRPr lang="en-GB" dirty="0"/>
          </a:p>
        </p:txBody>
      </p:sp>
      <p:sp>
        <p:nvSpPr>
          <p:cNvPr id="3" name="Content Placeholder 2"/>
          <p:cNvSpPr>
            <a:spLocks noGrp="1"/>
          </p:cNvSpPr>
          <p:nvPr>
            <p:ph idx="1"/>
          </p:nvPr>
        </p:nvSpPr>
        <p:spPr>
          <a:xfrm>
            <a:off x="181429" y="1825625"/>
            <a:ext cx="11887200" cy="4351338"/>
          </a:xfrm>
        </p:spPr>
        <p:txBody>
          <a:bodyPr/>
          <a:lstStyle/>
          <a:p>
            <a:pPr marL="0" indent="0">
              <a:buNone/>
            </a:pPr>
            <a:r>
              <a:rPr lang="en-GB" dirty="0" smtClean="0"/>
              <a:t>Think of this as a data collection approach rather than a single technique</a:t>
            </a:r>
          </a:p>
          <a:p>
            <a:pPr marL="0" indent="0">
              <a:buNone/>
            </a:pPr>
            <a:endParaRPr lang="en-GB" dirty="0"/>
          </a:p>
          <a:p>
            <a:pPr marL="0" indent="0">
              <a:buNone/>
            </a:pPr>
            <a:r>
              <a:rPr lang="en-GB" dirty="0" smtClean="0"/>
              <a:t>A common set of </a:t>
            </a:r>
          </a:p>
          <a:p>
            <a:pPr marL="0" indent="0">
              <a:buNone/>
            </a:pPr>
            <a:endParaRPr lang="en-GB" dirty="0"/>
          </a:p>
          <a:p>
            <a:pPr marL="0" indent="0">
              <a:buNone/>
            </a:pPr>
            <a:r>
              <a:rPr lang="en-GB" dirty="0" smtClean="0"/>
              <a:t>		‘</a:t>
            </a:r>
            <a:r>
              <a:rPr lang="en-GB" dirty="0" smtClean="0"/>
              <a:t>systematic’ measures (</a:t>
            </a:r>
            <a:r>
              <a:rPr lang="en-GB" b="1" dirty="0" smtClean="0"/>
              <a:t>variables</a:t>
            </a:r>
            <a:r>
              <a:rPr lang="en-GB" dirty="0" smtClean="0"/>
              <a:t>) </a:t>
            </a:r>
            <a:r>
              <a:rPr lang="en-GB" dirty="0" smtClean="0"/>
              <a:t>are </a:t>
            </a:r>
            <a:r>
              <a:rPr lang="en-GB" dirty="0" smtClean="0"/>
              <a:t>collected on a set of </a:t>
            </a:r>
            <a:r>
              <a:rPr lang="en-GB" b="1" dirty="0" smtClean="0"/>
              <a:t>cases</a:t>
            </a:r>
          </a:p>
        </p:txBody>
      </p:sp>
    </p:spTree>
    <p:extLst>
      <p:ext uri="{BB962C8B-B14F-4D97-AF65-F5344CB8AC3E}">
        <p14:creationId xmlns:p14="http://schemas.microsoft.com/office/powerpoint/2010/main" val="274636458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in survey – Dataset documentation – Understanding Society - Google Chrom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382" y="63327"/>
            <a:ext cx="10427236" cy="6731346"/>
          </a:xfrm>
          <a:prstGeom prst="rect">
            <a:avLst/>
          </a:prstGeom>
          <a:ln>
            <a:noFill/>
          </a:ln>
          <a:effectLst>
            <a:softEdge rad="112500"/>
          </a:effectLst>
        </p:spPr>
      </p:pic>
      <p:sp>
        <p:nvSpPr>
          <p:cNvPr id="5" name="Title 1"/>
          <p:cNvSpPr txBox="1">
            <a:spLocks/>
          </p:cNvSpPr>
          <p:nvPr/>
        </p:nvSpPr>
        <p:spPr>
          <a:xfrm rot="16200000">
            <a:off x="-1376855" y="2890346"/>
            <a:ext cx="3478924" cy="72521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mtClean="0"/>
              <a:t>Multiple Files</a:t>
            </a:r>
            <a:endParaRPr lang="en-GB" dirty="0"/>
          </a:p>
        </p:txBody>
      </p:sp>
    </p:spTree>
    <p:extLst>
      <p:ext uri="{BB962C8B-B14F-4D97-AF65-F5344CB8AC3E}">
        <p14:creationId xmlns:p14="http://schemas.microsoft.com/office/powerpoint/2010/main" val="353141624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Types of File (main files)</a:t>
            </a:r>
            <a:endParaRPr lang="en-GB" dirty="0"/>
          </a:p>
        </p:txBody>
      </p:sp>
      <p:sp>
        <p:nvSpPr>
          <p:cNvPr id="3" name="Content Placeholder 2"/>
          <p:cNvSpPr>
            <a:spLocks noGrp="1"/>
          </p:cNvSpPr>
          <p:nvPr>
            <p:ph idx="1"/>
          </p:nvPr>
        </p:nvSpPr>
        <p:spPr/>
        <p:txBody>
          <a:bodyPr/>
          <a:lstStyle/>
          <a:p>
            <a:r>
              <a:rPr lang="en-GB" dirty="0"/>
              <a:t>Data from the individual interview </a:t>
            </a:r>
            <a:endParaRPr lang="en-GB" dirty="0" smtClean="0"/>
          </a:p>
          <a:p>
            <a:pPr marL="0" indent="0">
              <a:buNone/>
            </a:pPr>
            <a:r>
              <a:rPr lang="en-GB" dirty="0" smtClean="0"/>
              <a:t>	Individual response files		</a:t>
            </a:r>
            <a:r>
              <a:rPr lang="en-GB" i="1" dirty="0" err="1" smtClean="0"/>
              <a:t>a_indresp</a:t>
            </a:r>
            <a:r>
              <a:rPr lang="en-GB" i="1" dirty="0" smtClean="0"/>
              <a:t>	</a:t>
            </a:r>
            <a:r>
              <a:rPr lang="en-GB" i="1" dirty="0" err="1" smtClean="0"/>
              <a:t>b_indresp</a:t>
            </a:r>
            <a:endParaRPr lang="en-GB" i="1" dirty="0" smtClean="0"/>
          </a:p>
          <a:p>
            <a:endParaRPr lang="en-GB" dirty="0" smtClean="0"/>
          </a:p>
          <a:p>
            <a:endParaRPr lang="en-GB" dirty="0" smtClean="0"/>
          </a:p>
          <a:p>
            <a:r>
              <a:rPr lang="en-GB" dirty="0"/>
              <a:t>Household data from respondent households</a:t>
            </a:r>
          </a:p>
          <a:p>
            <a:pPr marL="0" indent="0">
              <a:buNone/>
            </a:pPr>
            <a:r>
              <a:rPr lang="en-GB" dirty="0"/>
              <a:t>	</a:t>
            </a:r>
            <a:r>
              <a:rPr lang="en-GB" dirty="0" smtClean="0"/>
              <a:t>Household response files		</a:t>
            </a:r>
            <a:r>
              <a:rPr lang="en-GB" i="1" dirty="0" err="1" smtClean="0"/>
              <a:t>a_hhresp</a:t>
            </a:r>
            <a:r>
              <a:rPr lang="en-GB" i="1" dirty="0" smtClean="0"/>
              <a:t> 	</a:t>
            </a:r>
            <a:r>
              <a:rPr lang="en-GB" i="1" dirty="0" err="1" smtClean="0"/>
              <a:t>b_hhresp</a:t>
            </a:r>
            <a:endParaRPr lang="en-GB" i="1" dirty="0"/>
          </a:p>
          <a:p>
            <a:pPr marL="0" indent="0">
              <a:buNone/>
            </a:pPr>
            <a:endParaRPr lang="en-GB" dirty="0" smtClean="0"/>
          </a:p>
        </p:txBody>
      </p:sp>
    </p:spTree>
    <p:extLst>
      <p:ext uri="{BB962C8B-B14F-4D97-AF65-F5344CB8AC3E}">
        <p14:creationId xmlns:p14="http://schemas.microsoft.com/office/powerpoint/2010/main" val="218757769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5004"/>
            <a:ext cx="10515600" cy="1325563"/>
          </a:xfrm>
        </p:spPr>
        <p:txBody>
          <a:bodyPr/>
          <a:lstStyle/>
          <a:p>
            <a:r>
              <a:rPr lang="en-GB" dirty="0" smtClean="0"/>
              <a:t>Types of File (other files)</a:t>
            </a:r>
            <a:endParaRPr lang="en-GB" dirty="0"/>
          </a:p>
        </p:txBody>
      </p:sp>
      <p:sp>
        <p:nvSpPr>
          <p:cNvPr id="3" name="Content Placeholder 2"/>
          <p:cNvSpPr>
            <a:spLocks noGrp="1"/>
          </p:cNvSpPr>
          <p:nvPr>
            <p:ph idx="1"/>
          </p:nvPr>
        </p:nvSpPr>
        <p:spPr/>
        <p:txBody>
          <a:bodyPr/>
          <a:lstStyle/>
          <a:p>
            <a:r>
              <a:rPr lang="en-GB" dirty="0"/>
              <a:t>Youth self completion questionnaire </a:t>
            </a:r>
            <a:r>
              <a:rPr lang="en-GB" dirty="0" smtClean="0"/>
              <a:t>data</a:t>
            </a:r>
          </a:p>
          <a:p>
            <a:pPr marL="0" indent="0">
              <a:buNone/>
            </a:pPr>
            <a:r>
              <a:rPr lang="en-GB" dirty="0" smtClean="0"/>
              <a:t>	Ages 10-15		</a:t>
            </a:r>
            <a:r>
              <a:rPr lang="en-GB" i="1" dirty="0" err="1" smtClean="0"/>
              <a:t>a_youth</a:t>
            </a:r>
            <a:r>
              <a:rPr lang="en-GB" i="1" dirty="0" smtClean="0"/>
              <a:t>	</a:t>
            </a:r>
            <a:r>
              <a:rPr lang="en-GB" i="1" dirty="0" err="1" smtClean="0"/>
              <a:t>b_youth</a:t>
            </a:r>
            <a:r>
              <a:rPr lang="en-GB" i="1" dirty="0" smtClean="0"/>
              <a:t> 	</a:t>
            </a:r>
            <a:r>
              <a:rPr lang="en-GB" i="1" dirty="0" err="1" smtClean="0"/>
              <a:t>c_youth</a:t>
            </a:r>
            <a:endParaRPr lang="en-GB" i="1" dirty="0"/>
          </a:p>
          <a:p>
            <a:pPr marL="0" indent="0">
              <a:buNone/>
            </a:pPr>
            <a:endParaRPr lang="en-GB" dirty="0"/>
          </a:p>
          <a:p>
            <a:endParaRPr lang="en-GB" dirty="0" smtClean="0"/>
          </a:p>
          <a:p>
            <a:r>
              <a:rPr lang="en-GB" dirty="0"/>
              <a:t>Income and payment </a:t>
            </a:r>
            <a:r>
              <a:rPr lang="en-GB" dirty="0" smtClean="0"/>
              <a:t>information	</a:t>
            </a:r>
            <a:r>
              <a:rPr lang="en-GB" i="1" dirty="0" err="1" smtClean="0"/>
              <a:t>a_income</a:t>
            </a:r>
            <a:endParaRPr lang="en-GB" i="1" dirty="0"/>
          </a:p>
          <a:p>
            <a:endParaRPr lang="en-GB" dirty="0" smtClean="0"/>
          </a:p>
        </p:txBody>
      </p:sp>
    </p:spTree>
    <p:extLst>
      <p:ext uri="{BB962C8B-B14F-4D97-AF65-F5344CB8AC3E}">
        <p14:creationId xmlns:p14="http://schemas.microsoft.com/office/powerpoint/2010/main" val="294385686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Useful Files</a:t>
            </a:r>
            <a:endParaRPr lang="en-GB" dirty="0"/>
          </a:p>
        </p:txBody>
      </p:sp>
      <p:sp>
        <p:nvSpPr>
          <p:cNvPr id="6" name="Content Placeholder 5"/>
          <p:cNvSpPr>
            <a:spLocks noGrp="1"/>
          </p:cNvSpPr>
          <p:nvPr>
            <p:ph idx="1"/>
          </p:nvPr>
        </p:nvSpPr>
        <p:spPr>
          <a:xfrm>
            <a:off x="838200" y="1825625"/>
            <a:ext cx="10974572" cy="4351338"/>
          </a:xfrm>
        </p:spPr>
        <p:txBody>
          <a:bodyPr/>
          <a:lstStyle/>
          <a:p>
            <a:r>
              <a:rPr lang="en-GB" dirty="0" smtClean="0"/>
              <a:t> </a:t>
            </a:r>
            <a:r>
              <a:rPr lang="en-GB" dirty="0"/>
              <a:t>Stable characteristics of </a:t>
            </a:r>
            <a:r>
              <a:rPr lang="en-GB" dirty="0" smtClean="0"/>
              <a:t>individuals					</a:t>
            </a:r>
            <a:r>
              <a:rPr lang="en-GB" i="1" dirty="0" err="1" smtClean="0"/>
              <a:t>xwavedat</a:t>
            </a:r>
            <a:r>
              <a:rPr lang="en-GB" i="1" dirty="0" smtClean="0"/>
              <a:t> </a:t>
            </a:r>
          </a:p>
          <a:p>
            <a:endParaRPr lang="en-GB" dirty="0"/>
          </a:p>
          <a:p>
            <a:r>
              <a:rPr lang="en-GB" dirty="0"/>
              <a:t>Individual and household identifiers across all </a:t>
            </a:r>
            <a:r>
              <a:rPr lang="en-GB" dirty="0" smtClean="0"/>
              <a:t>waves		</a:t>
            </a:r>
            <a:r>
              <a:rPr lang="en-GB" i="1" dirty="0" err="1" smtClean="0"/>
              <a:t>xwaveid</a:t>
            </a:r>
            <a:r>
              <a:rPr lang="en-GB" dirty="0" smtClean="0"/>
              <a:t>		</a:t>
            </a:r>
            <a:endParaRPr lang="en-GB" dirty="0"/>
          </a:p>
        </p:txBody>
      </p:sp>
    </p:spTree>
    <p:extLst>
      <p:ext uri="{BB962C8B-B14F-4D97-AF65-F5344CB8AC3E}">
        <p14:creationId xmlns:p14="http://schemas.microsoft.com/office/powerpoint/2010/main" val="223082751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35665" y="0"/>
            <a:ext cx="10189535" cy="1275907"/>
          </a:xfrm>
        </p:spPr>
        <p:txBody>
          <a:bodyPr>
            <a:normAutofit fontScale="90000"/>
          </a:bodyPr>
          <a:lstStyle/>
          <a:p>
            <a:r>
              <a:rPr lang="en-GB" dirty="0" smtClean="0"/>
              <a:t/>
            </a:r>
            <a:br>
              <a:rPr lang="en-GB" dirty="0" smtClean="0"/>
            </a:br>
            <a:r>
              <a:rPr lang="en-GB" dirty="0"/>
              <a:t/>
            </a:r>
            <a:br>
              <a:rPr lang="en-GB" dirty="0"/>
            </a:br>
            <a:r>
              <a:rPr lang="en-GB" dirty="0" smtClean="0"/>
              <a:t>Linking Up People and Households</a:t>
            </a:r>
            <a:endParaRPr lang="en-GB" dirty="0"/>
          </a:p>
        </p:txBody>
      </p:sp>
    </p:spTree>
    <p:extLst>
      <p:ext uri="{BB962C8B-B14F-4D97-AF65-F5344CB8AC3E}">
        <p14:creationId xmlns:p14="http://schemas.microsoft.com/office/powerpoint/2010/main" val="338642737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00CA940-54D1-4289-9C16-D494AD0BCEAC}" type="slidenum">
              <a:rPr lang="en-GB" altLang="en-US">
                <a:solidFill>
                  <a:srgbClr val="898989"/>
                </a:solidFill>
                <a:latin typeface="Calibri" panose="020F0502020204030204" pitchFamily="34" charset="0"/>
              </a:rPr>
              <a:pPr eaLnBrk="1" hangingPunct="1"/>
              <a:t>115</a:t>
            </a:fld>
            <a:endParaRPr lang="en-GB" altLang="en-US">
              <a:solidFill>
                <a:srgbClr val="898989"/>
              </a:solidFill>
              <a:latin typeface="Calibri" panose="020F0502020204030204" pitchFamily="34" charset="0"/>
            </a:endParaRPr>
          </a:p>
        </p:txBody>
      </p:sp>
      <p:grpSp>
        <p:nvGrpSpPr>
          <p:cNvPr id="47107" name="Group 4"/>
          <p:cNvGrpSpPr>
            <a:grpSpLocks/>
          </p:cNvGrpSpPr>
          <p:nvPr/>
        </p:nvGrpSpPr>
        <p:grpSpPr bwMode="auto">
          <a:xfrm>
            <a:off x="379349" y="663448"/>
            <a:ext cx="3201035" cy="4641362"/>
            <a:chOff x="1796" y="1440"/>
            <a:chExt cx="5041" cy="7310"/>
          </a:xfrm>
        </p:grpSpPr>
        <p:pic>
          <p:nvPicPr>
            <p:cNvPr id="47130" name="Picture 8" descr="nicubunu_Stick_figure_fema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6" y="6340"/>
              <a:ext cx="1330" cy="1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2" name="Picture 22" descr="hous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7" y="1440"/>
              <a:ext cx="3600" cy="2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4" name="Text Box 24"/>
            <p:cNvSpPr txBox="1">
              <a:spLocks noChangeArrowheads="1"/>
            </p:cNvSpPr>
            <p:nvPr/>
          </p:nvSpPr>
          <p:spPr bwMode="auto">
            <a:xfrm>
              <a:off x="1796" y="7670"/>
              <a:ext cx="3420" cy="10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en-US" sz="1200" dirty="0"/>
            </a:p>
          </p:txBody>
        </p:sp>
        <p:sp>
          <p:nvSpPr>
            <p:cNvPr id="47116" name="Text Box 26"/>
            <p:cNvSpPr txBox="1">
              <a:spLocks noChangeArrowheads="1"/>
            </p:cNvSpPr>
            <p:nvPr/>
          </p:nvSpPr>
          <p:spPr bwMode="auto">
            <a:xfrm>
              <a:off x="3117" y="4371"/>
              <a:ext cx="2160" cy="11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1200" dirty="0"/>
                <a:t>Household</a:t>
              </a:r>
            </a:p>
            <a:p>
              <a:pPr eaLnBrk="1" hangingPunct="1"/>
              <a:r>
                <a:rPr lang="en-GB" altLang="en-US" sz="1200" dirty="0"/>
                <a:t>(resident)</a:t>
              </a:r>
              <a:endParaRPr lang="en-GB" altLang="en-US" dirty="0"/>
            </a:p>
          </p:txBody>
        </p:sp>
      </p:grpSp>
      <p:sp>
        <p:nvSpPr>
          <p:cNvPr id="2" name="Rectangle 1"/>
          <p:cNvSpPr/>
          <p:nvPr/>
        </p:nvSpPr>
        <p:spPr>
          <a:xfrm>
            <a:off x="276412" y="5144807"/>
            <a:ext cx="2377574" cy="523220"/>
          </a:xfrm>
          <a:prstGeom prst="rect">
            <a:avLst/>
          </a:prstGeom>
        </p:spPr>
        <p:txBody>
          <a:bodyPr wrap="none">
            <a:spAutoFit/>
          </a:bodyPr>
          <a:lstStyle/>
          <a:p>
            <a:r>
              <a:rPr lang="en-GB" sz="2800" dirty="0" err="1"/>
              <a:t>p</a:t>
            </a:r>
            <a:r>
              <a:rPr lang="en-GB" sz="2800" dirty="0" err="1" smtClean="0"/>
              <a:t>idp</a:t>
            </a:r>
            <a:r>
              <a:rPr lang="en-GB" sz="2800" dirty="0" smtClean="0"/>
              <a:t> 68001366</a:t>
            </a:r>
            <a:endParaRPr lang="en-GB" sz="2800" dirty="0"/>
          </a:p>
        </p:txBody>
      </p:sp>
      <p:sp>
        <p:nvSpPr>
          <p:cNvPr id="28" name="Rectangle 27"/>
          <p:cNvSpPr/>
          <p:nvPr/>
        </p:nvSpPr>
        <p:spPr>
          <a:xfrm>
            <a:off x="801624" y="38621"/>
            <a:ext cx="2810385" cy="523220"/>
          </a:xfrm>
          <a:prstGeom prst="rect">
            <a:avLst/>
          </a:prstGeom>
        </p:spPr>
        <p:txBody>
          <a:bodyPr wrap="none">
            <a:spAutoFit/>
          </a:bodyPr>
          <a:lstStyle/>
          <a:p>
            <a:r>
              <a:rPr lang="en-GB" sz="2800" dirty="0" err="1" smtClean="0"/>
              <a:t>a_hidp</a:t>
            </a:r>
            <a:r>
              <a:rPr lang="en-GB" sz="2800" dirty="0" smtClean="0"/>
              <a:t> 68001363 </a:t>
            </a:r>
            <a:endParaRPr lang="en-GB" sz="2800" dirty="0"/>
          </a:p>
        </p:txBody>
      </p:sp>
    </p:spTree>
    <p:extLst>
      <p:ext uri="{BB962C8B-B14F-4D97-AF65-F5344CB8AC3E}">
        <p14:creationId xmlns:p14="http://schemas.microsoft.com/office/powerpoint/2010/main" val="28766887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00CA940-54D1-4289-9C16-D494AD0BCEAC}" type="slidenum">
              <a:rPr lang="en-GB" altLang="en-US">
                <a:solidFill>
                  <a:srgbClr val="898989"/>
                </a:solidFill>
                <a:latin typeface="Calibri" panose="020F0502020204030204" pitchFamily="34" charset="0"/>
              </a:rPr>
              <a:pPr eaLnBrk="1" hangingPunct="1"/>
              <a:t>116</a:t>
            </a:fld>
            <a:endParaRPr lang="en-GB" altLang="en-US">
              <a:solidFill>
                <a:srgbClr val="898989"/>
              </a:solidFill>
              <a:latin typeface="Calibri" panose="020F0502020204030204" pitchFamily="34" charset="0"/>
            </a:endParaRPr>
          </a:p>
        </p:txBody>
      </p:sp>
      <p:grpSp>
        <p:nvGrpSpPr>
          <p:cNvPr id="47107" name="Group 4"/>
          <p:cNvGrpSpPr>
            <a:grpSpLocks/>
          </p:cNvGrpSpPr>
          <p:nvPr/>
        </p:nvGrpSpPr>
        <p:grpSpPr bwMode="auto">
          <a:xfrm>
            <a:off x="359252" y="928215"/>
            <a:ext cx="3201035" cy="4641362"/>
            <a:chOff x="1796" y="1440"/>
            <a:chExt cx="5041" cy="7310"/>
          </a:xfrm>
        </p:grpSpPr>
        <p:pic>
          <p:nvPicPr>
            <p:cNvPr id="47130" name="Picture 8" descr="nicubunu_Stick_figure_fema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6" y="6340"/>
              <a:ext cx="1330" cy="1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2" name="Picture 22" descr="hous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7" y="1440"/>
              <a:ext cx="3600" cy="2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4" name="Text Box 24"/>
            <p:cNvSpPr txBox="1">
              <a:spLocks noChangeArrowheads="1"/>
            </p:cNvSpPr>
            <p:nvPr/>
          </p:nvSpPr>
          <p:spPr bwMode="auto">
            <a:xfrm>
              <a:off x="1796" y="7670"/>
              <a:ext cx="3420" cy="10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en-US" sz="1200" dirty="0"/>
            </a:p>
          </p:txBody>
        </p:sp>
        <p:sp>
          <p:nvSpPr>
            <p:cNvPr id="47116" name="Text Box 26"/>
            <p:cNvSpPr txBox="1">
              <a:spLocks noChangeArrowheads="1"/>
            </p:cNvSpPr>
            <p:nvPr/>
          </p:nvSpPr>
          <p:spPr bwMode="auto">
            <a:xfrm>
              <a:off x="3117" y="4371"/>
              <a:ext cx="2160" cy="11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1200" dirty="0"/>
                <a:t>Household</a:t>
              </a:r>
            </a:p>
            <a:p>
              <a:pPr eaLnBrk="1" hangingPunct="1"/>
              <a:r>
                <a:rPr lang="en-GB" altLang="en-US" sz="1200" dirty="0"/>
                <a:t>(resident)</a:t>
              </a:r>
              <a:endParaRPr lang="en-GB" altLang="en-US" dirty="0"/>
            </a:p>
          </p:txBody>
        </p:sp>
      </p:grpSp>
      <p:grpSp>
        <p:nvGrpSpPr>
          <p:cNvPr id="8" name="Group 4"/>
          <p:cNvGrpSpPr>
            <a:grpSpLocks/>
          </p:cNvGrpSpPr>
          <p:nvPr/>
        </p:nvGrpSpPr>
        <p:grpSpPr bwMode="auto">
          <a:xfrm>
            <a:off x="3157474" y="928215"/>
            <a:ext cx="3201035" cy="4641362"/>
            <a:chOff x="1796" y="1440"/>
            <a:chExt cx="5041" cy="7310"/>
          </a:xfrm>
        </p:grpSpPr>
        <p:pic>
          <p:nvPicPr>
            <p:cNvPr id="9" name="Picture 8" descr="nicubunu_Stick_figure_fema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6" y="6340"/>
              <a:ext cx="1330" cy="1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2" descr="hous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7" y="1440"/>
              <a:ext cx="3600" cy="2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24"/>
            <p:cNvSpPr txBox="1">
              <a:spLocks noChangeArrowheads="1"/>
            </p:cNvSpPr>
            <p:nvPr/>
          </p:nvSpPr>
          <p:spPr bwMode="auto">
            <a:xfrm>
              <a:off x="1796" y="7670"/>
              <a:ext cx="3420" cy="10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en-US" sz="1200" dirty="0"/>
            </a:p>
          </p:txBody>
        </p:sp>
        <p:sp>
          <p:nvSpPr>
            <p:cNvPr id="12" name="Text Box 26"/>
            <p:cNvSpPr txBox="1">
              <a:spLocks noChangeArrowheads="1"/>
            </p:cNvSpPr>
            <p:nvPr/>
          </p:nvSpPr>
          <p:spPr bwMode="auto">
            <a:xfrm>
              <a:off x="3117" y="4371"/>
              <a:ext cx="2160" cy="11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1200" dirty="0"/>
                <a:t>Household</a:t>
              </a:r>
            </a:p>
            <a:p>
              <a:pPr eaLnBrk="1" hangingPunct="1"/>
              <a:r>
                <a:rPr lang="en-GB" altLang="en-US" sz="1200" dirty="0"/>
                <a:t>(resident)</a:t>
              </a:r>
              <a:endParaRPr lang="en-GB" altLang="en-US" dirty="0"/>
            </a:p>
          </p:txBody>
        </p:sp>
      </p:grpSp>
      <p:grpSp>
        <p:nvGrpSpPr>
          <p:cNvPr id="13" name="Group 4"/>
          <p:cNvGrpSpPr>
            <a:grpSpLocks/>
          </p:cNvGrpSpPr>
          <p:nvPr/>
        </p:nvGrpSpPr>
        <p:grpSpPr bwMode="auto">
          <a:xfrm>
            <a:off x="5443474" y="928215"/>
            <a:ext cx="3201035" cy="4641362"/>
            <a:chOff x="1796" y="1440"/>
            <a:chExt cx="5041" cy="7310"/>
          </a:xfrm>
        </p:grpSpPr>
        <p:pic>
          <p:nvPicPr>
            <p:cNvPr id="14" name="Picture 8" descr="nicubunu_Stick_figure_fema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6" y="6340"/>
              <a:ext cx="1330" cy="1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2" descr="hous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7" y="1440"/>
              <a:ext cx="3600" cy="2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24"/>
            <p:cNvSpPr txBox="1">
              <a:spLocks noChangeArrowheads="1"/>
            </p:cNvSpPr>
            <p:nvPr/>
          </p:nvSpPr>
          <p:spPr bwMode="auto">
            <a:xfrm>
              <a:off x="1796" y="7670"/>
              <a:ext cx="3420" cy="10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en-US" sz="1200" dirty="0"/>
            </a:p>
          </p:txBody>
        </p:sp>
        <p:sp>
          <p:nvSpPr>
            <p:cNvPr id="17" name="Text Box 26"/>
            <p:cNvSpPr txBox="1">
              <a:spLocks noChangeArrowheads="1"/>
            </p:cNvSpPr>
            <p:nvPr/>
          </p:nvSpPr>
          <p:spPr bwMode="auto">
            <a:xfrm>
              <a:off x="3117" y="4371"/>
              <a:ext cx="2160" cy="11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1200" dirty="0"/>
                <a:t>Household</a:t>
              </a:r>
            </a:p>
            <a:p>
              <a:pPr eaLnBrk="1" hangingPunct="1"/>
              <a:r>
                <a:rPr lang="en-GB" altLang="en-US" sz="1200" dirty="0"/>
                <a:t>(resident)</a:t>
              </a:r>
              <a:endParaRPr lang="en-GB" altLang="en-US" dirty="0"/>
            </a:p>
          </p:txBody>
        </p:sp>
      </p:grpSp>
      <p:grpSp>
        <p:nvGrpSpPr>
          <p:cNvPr id="18" name="Group 4"/>
          <p:cNvGrpSpPr>
            <a:grpSpLocks/>
          </p:cNvGrpSpPr>
          <p:nvPr/>
        </p:nvGrpSpPr>
        <p:grpSpPr bwMode="auto">
          <a:xfrm>
            <a:off x="8381682" y="928215"/>
            <a:ext cx="3201035" cy="4641362"/>
            <a:chOff x="1796" y="1440"/>
            <a:chExt cx="5041" cy="7310"/>
          </a:xfrm>
        </p:grpSpPr>
        <p:pic>
          <p:nvPicPr>
            <p:cNvPr id="19" name="Picture 8" descr="nicubunu_Stick_figure_fema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6" y="6340"/>
              <a:ext cx="1330" cy="1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2" descr="hous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7" y="1440"/>
              <a:ext cx="3600" cy="2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Box 24"/>
            <p:cNvSpPr txBox="1">
              <a:spLocks noChangeArrowheads="1"/>
            </p:cNvSpPr>
            <p:nvPr/>
          </p:nvSpPr>
          <p:spPr bwMode="auto">
            <a:xfrm>
              <a:off x="1796" y="7670"/>
              <a:ext cx="3420" cy="10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en-US" sz="1200" dirty="0"/>
            </a:p>
          </p:txBody>
        </p:sp>
        <p:sp>
          <p:nvSpPr>
            <p:cNvPr id="22" name="Text Box 26"/>
            <p:cNvSpPr txBox="1">
              <a:spLocks noChangeArrowheads="1"/>
            </p:cNvSpPr>
            <p:nvPr/>
          </p:nvSpPr>
          <p:spPr bwMode="auto">
            <a:xfrm>
              <a:off x="3117" y="4371"/>
              <a:ext cx="2160" cy="11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1200" dirty="0"/>
                <a:t>Household</a:t>
              </a:r>
            </a:p>
            <a:p>
              <a:pPr eaLnBrk="1" hangingPunct="1"/>
              <a:r>
                <a:rPr lang="en-GB" altLang="en-US" sz="1200" dirty="0"/>
                <a:t>(resident)</a:t>
              </a:r>
              <a:endParaRPr lang="en-GB" altLang="en-US" dirty="0"/>
            </a:p>
          </p:txBody>
        </p:sp>
      </p:grpSp>
      <p:sp>
        <p:nvSpPr>
          <p:cNvPr id="23" name="Rectangle 22"/>
          <p:cNvSpPr/>
          <p:nvPr/>
        </p:nvSpPr>
        <p:spPr>
          <a:xfrm>
            <a:off x="801624" y="38621"/>
            <a:ext cx="2810385" cy="523220"/>
          </a:xfrm>
          <a:prstGeom prst="rect">
            <a:avLst/>
          </a:prstGeom>
        </p:spPr>
        <p:txBody>
          <a:bodyPr wrap="none">
            <a:spAutoFit/>
          </a:bodyPr>
          <a:lstStyle/>
          <a:p>
            <a:r>
              <a:rPr lang="en-GB" sz="2800" dirty="0" err="1" smtClean="0"/>
              <a:t>a_hidp</a:t>
            </a:r>
            <a:r>
              <a:rPr lang="en-GB" sz="2800" dirty="0" smtClean="0"/>
              <a:t> 68001363 </a:t>
            </a:r>
            <a:endParaRPr lang="en-GB" sz="2800" dirty="0"/>
          </a:p>
        </p:txBody>
      </p:sp>
      <p:sp>
        <p:nvSpPr>
          <p:cNvPr id="24" name="Rectangle 23"/>
          <p:cNvSpPr/>
          <p:nvPr/>
        </p:nvSpPr>
        <p:spPr>
          <a:xfrm>
            <a:off x="3560287" y="38621"/>
            <a:ext cx="2828018" cy="523220"/>
          </a:xfrm>
          <a:prstGeom prst="rect">
            <a:avLst/>
          </a:prstGeom>
        </p:spPr>
        <p:txBody>
          <a:bodyPr wrap="none">
            <a:spAutoFit/>
          </a:bodyPr>
          <a:lstStyle/>
          <a:p>
            <a:r>
              <a:rPr lang="en-GB" sz="2800" dirty="0" err="1"/>
              <a:t>b</a:t>
            </a:r>
            <a:r>
              <a:rPr lang="en-GB" sz="2800" dirty="0" err="1" smtClean="0"/>
              <a:t>_hidp</a:t>
            </a:r>
            <a:r>
              <a:rPr lang="en-GB" sz="2800" dirty="0" smtClean="0"/>
              <a:t> 68001365 </a:t>
            </a:r>
            <a:endParaRPr lang="en-GB" sz="2800" dirty="0"/>
          </a:p>
        </p:txBody>
      </p:sp>
      <p:sp>
        <p:nvSpPr>
          <p:cNvPr id="25" name="Rectangle 24"/>
          <p:cNvSpPr/>
          <p:nvPr/>
        </p:nvSpPr>
        <p:spPr>
          <a:xfrm>
            <a:off x="6248716" y="38621"/>
            <a:ext cx="2709396" cy="523220"/>
          </a:xfrm>
          <a:prstGeom prst="rect">
            <a:avLst/>
          </a:prstGeom>
        </p:spPr>
        <p:txBody>
          <a:bodyPr wrap="none">
            <a:spAutoFit/>
          </a:bodyPr>
          <a:lstStyle/>
          <a:p>
            <a:r>
              <a:rPr lang="en-GB" sz="2800" dirty="0" err="1"/>
              <a:t>c</a:t>
            </a:r>
            <a:r>
              <a:rPr lang="en-GB" sz="2800" dirty="0" err="1" smtClean="0"/>
              <a:t>_hidp</a:t>
            </a:r>
            <a:r>
              <a:rPr lang="en-GB" sz="2800" dirty="0" smtClean="0"/>
              <a:t> 68001367</a:t>
            </a:r>
            <a:endParaRPr lang="en-GB" sz="2800" dirty="0"/>
          </a:p>
        </p:txBody>
      </p:sp>
      <p:sp>
        <p:nvSpPr>
          <p:cNvPr id="26" name="Rectangle 25"/>
          <p:cNvSpPr/>
          <p:nvPr/>
        </p:nvSpPr>
        <p:spPr>
          <a:xfrm>
            <a:off x="9220517" y="38621"/>
            <a:ext cx="2828018" cy="523220"/>
          </a:xfrm>
          <a:prstGeom prst="rect">
            <a:avLst/>
          </a:prstGeom>
        </p:spPr>
        <p:txBody>
          <a:bodyPr wrap="none">
            <a:spAutoFit/>
          </a:bodyPr>
          <a:lstStyle/>
          <a:p>
            <a:r>
              <a:rPr lang="en-GB" sz="2800" dirty="0" err="1"/>
              <a:t>d</a:t>
            </a:r>
            <a:r>
              <a:rPr lang="en-GB" sz="2800" dirty="0" err="1" smtClean="0"/>
              <a:t>_hidp</a:t>
            </a:r>
            <a:r>
              <a:rPr lang="en-GB" sz="2800" dirty="0" smtClean="0"/>
              <a:t> 68001369 </a:t>
            </a:r>
            <a:endParaRPr lang="en-GB" sz="2800" dirty="0"/>
          </a:p>
        </p:txBody>
      </p:sp>
      <p:sp>
        <p:nvSpPr>
          <p:cNvPr id="27" name="Rectangle 26"/>
          <p:cNvSpPr/>
          <p:nvPr/>
        </p:nvSpPr>
        <p:spPr>
          <a:xfrm>
            <a:off x="276412" y="5144807"/>
            <a:ext cx="2377574" cy="523220"/>
          </a:xfrm>
          <a:prstGeom prst="rect">
            <a:avLst/>
          </a:prstGeom>
        </p:spPr>
        <p:txBody>
          <a:bodyPr wrap="none">
            <a:spAutoFit/>
          </a:bodyPr>
          <a:lstStyle/>
          <a:p>
            <a:r>
              <a:rPr lang="en-GB" sz="2800" dirty="0" err="1"/>
              <a:t>p</a:t>
            </a:r>
            <a:r>
              <a:rPr lang="en-GB" sz="2800" dirty="0" err="1" smtClean="0"/>
              <a:t>idp</a:t>
            </a:r>
            <a:r>
              <a:rPr lang="en-GB" sz="2800" dirty="0" smtClean="0"/>
              <a:t> 68001366</a:t>
            </a:r>
            <a:endParaRPr lang="en-GB" sz="2800" dirty="0"/>
          </a:p>
        </p:txBody>
      </p:sp>
      <p:sp>
        <p:nvSpPr>
          <p:cNvPr id="28" name="Rectangle 27"/>
          <p:cNvSpPr/>
          <p:nvPr/>
        </p:nvSpPr>
        <p:spPr>
          <a:xfrm>
            <a:off x="2837935" y="5144807"/>
            <a:ext cx="2377574" cy="523220"/>
          </a:xfrm>
          <a:prstGeom prst="rect">
            <a:avLst/>
          </a:prstGeom>
        </p:spPr>
        <p:txBody>
          <a:bodyPr wrap="none">
            <a:spAutoFit/>
          </a:bodyPr>
          <a:lstStyle/>
          <a:p>
            <a:r>
              <a:rPr lang="en-GB" sz="2800" dirty="0" err="1"/>
              <a:t>p</a:t>
            </a:r>
            <a:r>
              <a:rPr lang="en-GB" sz="2800" dirty="0" err="1" smtClean="0"/>
              <a:t>idp</a:t>
            </a:r>
            <a:r>
              <a:rPr lang="en-GB" sz="2800" dirty="0" smtClean="0"/>
              <a:t> 68001366</a:t>
            </a:r>
            <a:endParaRPr lang="en-GB" sz="2800" dirty="0"/>
          </a:p>
        </p:txBody>
      </p:sp>
      <p:sp>
        <p:nvSpPr>
          <p:cNvPr id="30" name="Rectangle 29"/>
          <p:cNvSpPr/>
          <p:nvPr/>
        </p:nvSpPr>
        <p:spPr>
          <a:xfrm>
            <a:off x="5276335" y="5174003"/>
            <a:ext cx="2377574" cy="523220"/>
          </a:xfrm>
          <a:prstGeom prst="rect">
            <a:avLst/>
          </a:prstGeom>
        </p:spPr>
        <p:txBody>
          <a:bodyPr wrap="none">
            <a:spAutoFit/>
          </a:bodyPr>
          <a:lstStyle/>
          <a:p>
            <a:r>
              <a:rPr lang="en-GB" sz="2800" dirty="0" err="1"/>
              <a:t>p</a:t>
            </a:r>
            <a:r>
              <a:rPr lang="en-GB" sz="2800" dirty="0" err="1" smtClean="0"/>
              <a:t>idp</a:t>
            </a:r>
            <a:r>
              <a:rPr lang="en-GB" sz="2800" dirty="0" smtClean="0"/>
              <a:t> 68001366</a:t>
            </a:r>
            <a:endParaRPr lang="en-GB" sz="2800" dirty="0"/>
          </a:p>
        </p:txBody>
      </p:sp>
      <p:sp>
        <p:nvSpPr>
          <p:cNvPr id="31" name="Rectangle 30"/>
          <p:cNvSpPr/>
          <p:nvPr/>
        </p:nvSpPr>
        <p:spPr>
          <a:xfrm>
            <a:off x="8180095" y="5144807"/>
            <a:ext cx="2377574" cy="523220"/>
          </a:xfrm>
          <a:prstGeom prst="rect">
            <a:avLst/>
          </a:prstGeom>
        </p:spPr>
        <p:txBody>
          <a:bodyPr wrap="none">
            <a:spAutoFit/>
          </a:bodyPr>
          <a:lstStyle/>
          <a:p>
            <a:r>
              <a:rPr lang="en-GB" sz="2800" dirty="0" err="1"/>
              <a:t>p</a:t>
            </a:r>
            <a:r>
              <a:rPr lang="en-GB" sz="2800" dirty="0" err="1" smtClean="0"/>
              <a:t>idp</a:t>
            </a:r>
            <a:r>
              <a:rPr lang="en-GB" sz="2800" dirty="0" smtClean="0"/>
              <a:t> 68001366</a:t>
            </a:r>
            <a:endParaRPr lang="en-GB" sz="2800" dirty="0"/>
          </a:p>
        </p:txBody>
      </p:sp>
    </p:spTree>
    <p:extLst>
      <p:ext uri="{BB962C8B-B14F-4D97-AF65-F5344CB8AC3E}">
        <p14:creationId xmlns:p14="http://schemas.microsoft.com/office/powerpoint/2010/main" val="42223451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a:grpSpLocks/>
          </p:cNvGrpSpPr>
          <p:nvPr/>
        </p:nvGrpSpPr>
        <p:grpSpPr bwMode="auto">
          <a:xfrm>
            <a:off x="428353" y="1450509"/>
            <a:ext cx="2313869" cy="3374337"/>
            <a:chOff x="1796" y="1440"/>
            <a:chExt cx="5041" cy="6230"/>
          </a:xfrm>
        </p:grpSpPr>
        <p:pic>
          <p:nvPicPr>
            <p:cNvPr id="26" name="Picture 8" descr="nicubunu_Stick_figure_fema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6" y="6340"/>
              <a:ext cx="1330" cy="1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2" descr="hous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7" y="1440"/>
              <a:ext cx="3600" cy="2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26"/>
            <p:cNvSpPr txBox="1">
              <a:spLocks noChangeArrowheads="1"/>
            </p:cNvSpPr>
            <p:nvPr/>
          </p:nvSpPr>
          <p:spPr bwMode="auto">
            <a:xfrm>
              <a:off x="3117" y="4371"/>
              <a:ext cx="2160" cy="11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1200" dirty="0"/>
                <a:t>Household</a:t>
              </a:r>
            </a:p>
            <a:p>
              <a:pPr eaLnBrk="1" hangingPunct="1"/>
              <a:r>
                <a:rPr lang="en-GB" altLang="en-US" sz="1200" dirty="0"/>
                <a:t>(resident)</a:t>
              </a:r>
              <a:endParaRPr lang="en-GB" altLang="en-US" dirty="0"/>
            </a:p>
          </p:txBody>
        </p:sp>
      </p:grpSp>
      <p:grpSp>
        <p:nvGrpSpPr>
          <p:cNvPr id="25" name="Group 4"/>
          <p:cNvGrpSpPr>
            <a:grpSpLocks/>
          </p:cNvGrpSpPr>
          <p:nvPr/>
        </p:nvGrpSpPr>
        <p:grpSpPr bwMode="auto">
          <a:xfrm>
            <a:off x="7927292" y="1450509"/>
            <a:ext cx="1952169" cy="3371628"/>
            <a:chOff x="2584" y="1440"/>
            <a:chExt cx="4253" cy="6225"/>
          </a:xfrm>
        </p:grpSpPr>
        <p:pic>
          <p:nvPicPr>
            <p:cNvPr id="32" name="Picture 9" descr="nicubunu_Stick_figure_ma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4" y="6311"/>
              <a:ext cx="1355" cy="1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2" descr="hous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7" y="1440"/>
              <a:ext cx="3600" cy="2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 Box 26"/>
            <p:cNvSpPr txBox="1">
              <a:spLocks noChangeArrowheads="1"/>
            </p:cNvSpPr>
            <p:nvPr/>
          </p:nvSpPr>
          <p:spPr bwMode="auto">
            <a:xfrm>
              <a:off x="3117" y="4371"/>
              <a:ext cx="2160" cy="11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1200" dirty="0"/>
                <a:t>Household</a:t>
              </a:r>
            </a:p>
            <a:p>
              <a:pPr eaLnBrk="1" hangingPunct="1"/>
              <a:r>
                <a:rPr lang="en-GB" altLang="en-US" sz="1200" dirty="0"/>
                <a:t>(resident)</a:t>
              </a:r>
              <a:endParaRPr lang="en-GB" altLang="en-US" dirty="0"/>
            </a:p>
          </p:txBody>
        </p:sp>
      </p:grpSp>
      <p:sp>
        <p:nvSpPr>
          <p:cNvPr id="35" name="Rectangle 34"/>
          <p:cNvSpPr/>
          <p:nvPr/>
        </p:nvSpPr>
        <p:spPr>
          <a:xfrm>
            <a:off x="7419644" y="5119250"/>
            <a:ext cx="2377574" cy="523220"/>
          </a:xfrm>
          <a:prstGeom prst="rect">
            <a:avLst/>
          </a:prstGeom>
        </p:spPr>
        <p:txBody>
          <a:bodyPr wrap="none">
            <a:spAutoFit/>
          </a:bodyPr>
          <a:lstStyle/>
          <a:p>
            <a:r>
              <a:rPr lang="en-GB" sz="2800" dirty="0" err="1"/>
              <a:t>pidp</a:t>
            </a:r>
            <a:r>
              <a:rPr lang="en-GB" sz="2800" dirty="0"/>
              <a:t> </a:t>
            </a:r>
            <a:r>
              <a:rPr lang="en-GB" sz="2800" dirty="0" smtClean="0"/>
              <a:t>68001360</a:t>
            </a:r>
            <a:endParaRPr lang="en-GB" sz="2800" dirty="0"/>
          </a:p>
        </p:txBody>
      </p:sp>
      <p:sp>
        <p:nvSpPr>
          <p:cNvPr id="39" name="Rectangle 38"/>
          <p:cNvSpPr/>
          <p:nvPr/>
        </p:nvSpPr>
        <p:spPr>
          <a:xfrm>
            <a:off x="428812" y="5297207"/>
            <a:ext cx="2377574" cy="523220"/>
          </a:xfrm>
          <a:prstGeom prst="rect">
            <a:avLst/>
          </a:prstGeom>
        </p:spPr>
        <p:txBody>
          <a:bodyPr wrap="none">
            <a:spAutoFit/>
          </a:bodyPr>
          <a:lstStyle/>
          <a:p>
            <a:r>
              <a:rPr lang="en-GB" sz="2800" dirty="0" err="1"/>
              <a:t>p</a:t>
            </a:r>
            <a:r>
              <a:rPr lang="en-GB" sz="2800" dirty="0" err="1" smtClean="0"/>
              <a:t>idp</a:t>
            </a:r>
            <a:r>
              <a:rPr lang="en-GB" sz="2800" dirty="0" smtClean="0"/>
              <a:t> 68001366</a:t>
            </a:r>
            <a:endParaRPr lang="en-GB" sz="2800" dirty="0"/>
          </a:p>
        </p:txBody>
      </p:sp>
    </p:spTree>
    <p:extLst>
      <p:ext uri="{BB962C8B-B14F-4D97-AF65-F5344CB8AC3E}">
        <p14:creationId xmlns:p14="http://schemas.microsoft.com/office/powerpoint/2010/main" val="345257522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a:grpSpLocks/>
          </p:cNvGrpSpPr>
          <p:nvPr/>
        </p:nvGrpSpPr>
        <p:grpSpPr bwMode="auto">
          <a:xfrm>
            <a:off x="288951" y="1549898"/>
            <a:ext cx="2313410" cy="3373795"/>
            <a:chOff x="1797" y="1440"/>
            <a:chExt cx="5040" cy="6229"/>
          </a:xfrm>
        </p:grpSpPr>
        <p:grpSp>
          <p:nvGrpSpPr>
            <p:cNvPr id="15" name="Group 7"/>
            <p:cNvGrpSpPr>
              <a:grpSpLocks/>
            </p:cNvGrpSpPr>
            <p:nvPr/>
          </p:nvGrpSpPr>
          <p:grpSpPr bwMode="auto">
            <a:xfrm>
              <a:off x="1797" y="6312"/>
              <a:ext cx="2143" cy="1357"/>
              <a:chOff x="1270" y="698"/>
              <a:chExt cx="857" cy="543"/>
            </a:xfrm>
          </p:grpSpPr>
          <p:pic>
            <p:nvPicPr>
              <p:cNvPr id="26" name="Picture 8" descr="nicubunu_Stick_figure_fema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 y="709"/>
                <a:ext cx="532" cy="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9" descr="nicubunu_Stick_figure_ma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5" y="698"/>
                <a:ext cx="542" cy="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22" descr="hous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7" y="1440"/>
              <a:ext cx="3600" cy="2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26"/>
            <p:cNvSpPr txBox="1">
              <a:spLocks noChangeArrowheads="1"/>
            </p:cNvSpPr>
            <p:nvPr/>
          </p:nvSpPr>
          <p:spPr bwMode="auto">
            <a:xfrm>
              <a:off x="3117" y="4371"/>
              <a:ext cx="2160" cy="11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1200" dirty="0"/>
                <a:t>Household</a:t>
              </a:r>
            </a:p>
            <a:p>
              <a:pPr eaLnBrk="1" hangingPunct="1"/>
              <a:r>
                <a:rPr lang="en-GB" altLang="en-US" sz="1200" dirty="0"/>
                <a:t>(resident)</a:t>
              </a:r>
              <a:endParaRPr lang="en-GB" altLang="en-US" dirty="0"/>
            </a:p>
          </p:txBody>
        </p:sp>
      </p:grpSp>
      <p:sp>
        <p:nvSpPr>
          <p:cNvPr id="64" name="Rectangle 63"/>
          <p:cNvSpPr/>
          <p:nvPr/>
        </p:nvSpPr>
        <p:spPr>
          <a:xfrm>
            <a:off x="481112" y="810027"/>
            <a:ext cx="2810385" cy="523220"/>
          </a:xfrm>
          <a:prstGeom prst="rect">
            <a:avLst/>
          </a:prstGeom>
        </p:spPr>
        <p:txBody>
          <a:bodyPr wrap="none">
            <a:spAutoFit/>
          </a:bodyPr>
          <a:lstStyle/>
          <a:p>
            <a:r>
              <a:rPr lang="en-GB" sz="2800" dirty="0" err="1" smtClean="0"/>
              <a:t>a_hidp</a:t>
            </a:r>
            <a:r>
              <a:rPr lang="en-GB" sz="2800" dirty="0" smtClean="0"/>
              <a:t> 68001363 </a:t>
            </a:r>
            <a:endParaRPr lang="en-GB" sz="2800" dirty="0"/>
          </a:p>
        </p:txBody>
      </p:sp>
      <p:sp>
        <p:nvSpPr>
          <p:cNvPr id="67" name="Rectangle 66"/>
          <p:cNvSpPr/>
          <p:nvPr/>
        </p:nvSpPr>
        <p:spPr>
          <a:xfrm>
            <a:off x="7419644" y="5558817"/>
            <a:ext cx="2869696" cy="523220"/>
          </a:xfrm>
          <a:prstGeom prst="rect">
            <a:avLst/>
          </a:prstGeom>
        </p:spPr>
        <p:txBody>
          <a:bodyPr wrap="none">
            <a:spAutoFit/>
          </a:bodyPr>
          <a:lstStyle/>
          <a:p>
            <a:r>
              <a:rPr lang="en-GB" sz="2800" dirty="0" err="1"/>
              <a:t>a_sppid</a:t>
            </a:r>
            <a:r>
              <a:rPr lang="en-GB" sz="2800" dirty="0"/>
              <a:t> </a:t>
            </a:r>
            <a:r>
              <a:rPr lang="en-GB" sz="2800" dirty="0" smtClean="0"/>
              <a:t>68001366</a:t>
            </a:r>
            <a:endParaRPr lang="en-GB" sz="2800" dirty="0"/>
          </a:p>
        </p:txBody>
      </p:sp>
      <p:sp>
        <p:nvSpPr>
          <p:cNvPr id="70" name="Rectangle 69"/>
          <p:cNvSpPr/>
          <p:nvPr/>
        </p:nvSpPr>
        <p:spPr>
          <a:xfrm>
            <a:off x="355152" y="5668027"/>
            <a:ext cx="2869696" cy="523220"/>
          </a:xfrm>
          <a:prstGeom prst="rect">
            <a:avLst/>
          </a:prstGeom>
        </p:spPr>
        <p:txBody>
          <a:bodyPr wrap="none">
            <a:spAutoFit/>
          </a:bodyPr>
          <a:lstStyle/>
          <a:p>
            <a:r>
              <a:rPr lang="en-GB" sz="2800" dirty="0" err="1" smtClean="0"/>
              <a:t>a_sppid</a:t>
            </a:r>
            <a:r>
              <a:rPr lang="en-GB" sz="2800" dirty="0"/>
              <a:t> </a:t>
            </a:r>
            <a:r>
              <a:rPr lang="en-GB" sz="2800" dirty="0" smtClean="0"/>
              <a:t>68001360</a:t>
            </a:r>
            <a:endParaRPr lang="en-GB" sz="2800" dirty="0"/>
          </a:p>
        </p:txBody>
      </p:sp>
      <p:grpSp>
        <p:nvGrpSpPr>
          <p:cNvPr id="25" name="Group 4"/>
          <p:cNvGrpSpPr>
            <a:grpSpLocks/>
          </p:cNvGrpSpPr>
          <p:nvPr/>
        </p:nvGrpSpPr>
        <p:grpSpPr bwMode="auto">
          <a:xfrm>
            <a:off x="7927292" y="1450509"/>
            <a:ext cx="1952169" cy="3382461"/>
            <a:chOff x="2584" y="1440"/>
            <a:chExt cx="4253" cy="6245"/>
          </a:xfrm>
        </p:grpSpPr>
        <p:grpSp>
          <p:nvGrpSpPr>
            <p:cNvPr id="28" name="Group 7"/>
            <p:cNvGrpSpPr>
              <a:grpSpLocks/>
            </p:cNvGrpSpPr>
            <p:nvPr/>
          </p:nvGrpSpPr>
          <p:grpSpPr bwMode="auto">
            <a:xfrm>
              <a:off x="2584" y="6311"/>
              <a:ext cx="2020" cy="1374"/>
              <a:chOff x="1585" y="698"/>
              <a:chExt cx="808" cy="550"/>
            </a:xfrm>
          </p:grpSpPr>
          <p:pic>
            <p:nvPicPr>
              <p:cNvPr id="31" name="Picture 8" descr="nicubunu_Stick_figure_fema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1" y="716"/>
                <a:ext cx="532" cy="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9" descr="nicubunu_Stick_figure_ma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5" y="698"/>
                <a:ext cx="542" cy="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9" name="Picture 22" descr="hous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7" y="1440"/>
              <a:ext cx="3600" cy="2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 Box 26"/>
            <p:cNvSpPr txBox="1">
              <a:spLocks noChangeArrowheads="1"/>
            </p:cNvSpPr>
            <p:nvPr/>
          </p:nvSpPr>
          <p:spPr bwMode="auto">
            <a:xfrm>
              <a:off x="3117" y="4371"/>
              <a:ext cx="2160" cy="11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1200" dirty="0"/>
                <a:t>Household</a:t>
              </a:r>
            </a:p>
            <a:p>
              <a:pPr eaLnBrk="1" hangingPunct="1"/>
              <a:r>
                <a:rPr lang="en-GB" altLang="en-US" sz="1200" dirty="0"/>
                <a:t>(resident)</a:t>
              </a:r>
              <a:endParaRPr lang="en-GB" altLang="en-US" dirty="0"/>
            </a:p>
          </p:txBody>
        </p:sp>
      </p:grpSp>
      <p:sp>
        <p:nvSpPr>
          <p:cNvPr id="33" name="Rectangle 32"/>
          <p:cNvSpPr/>
          <p:nvPr/>
        </p:nvSpPr>
        <p:spPr>
          <a:xfrm>
            <a:off x="8168301" y="872856"/>
            <a:ext cx="2810385" cy="523220"/>
          </a:xfrm>
          <a:prstGeom prst="rect">
            <a:avLst/>
          </a:prstGeom>
        </p:spPr>
        <p:txBody>
          <a:bodyPr wrap="none">
            <a:spAutoFit/>
          </a:bodyPr>
          <a:lstStyle/>
          <a:p>
            <a:r>
              <a:rPr lang="en-GB" sz="2800" dirty="0" err="1" smtClean="0"/>
              <a:t>a_hidp</a:t>
            </a:r>
            <a:r>
              <a:rPr lang="en-GB" sz="2800" dirty="0" smtClean="0"/>
              <a:t> 68001363 </a:t>
            </a:r>
            <a:endParaRPr lang="en-GB" sz="2800" dirty="0"/>
          </a:p>
        </p:txBody>
      </p:sp>
      <p:sp>
        <p:nvSpPr>
          <p:cNvPr id="35" name="Rectangle 34"/>
          <p:cNvSpPr/>
          <p:nvPr/>
        </p:nvSpPr>
        <p:spPr>
          <a:xfrm>
            <a:off x="7419644" y="5119250"/>
            <a:ext cx="2377574" cy="523220"/>
          </a:xfrm>
          <a:prstGeom prst="rect">
            <a:avLst/>
          </a:prstGeom>
        </p:spPr>
        <p:txBody>
          <a:bodyPr wrap="none">
            <a:spAutoFit/>
          </a:bodyPr>
          <a:lstStyle/>
          <a:p>
            <a:r>
              <a:rPr lang="en-GB" sz="2800" dirty="0" err="1"/>
              <a:t>pidp</a:t>
            </a:r>
            <a:r>
              <a:rPr lang="en-GB" sz="2800" dirty="0"/>
              <a:t> </a:t>
            </a:r>
            <a:r>
              <a:rPr lang="en-GB" sz="2800" dirty="0" smtClean="0"/>
              <a:t>68001360</a:t>
            </a:r>
            <a:endParaRPr lang="en-GB" sz="2800" dirty="0"/>
          </a:p>
        </p:txBody>
      </p:sp>
      <p:sp>
        <p:nvSpPr>
          <p:cNvPr id="39" name="Rectangle 38"/>
          <p:cNvSpPr/>
          <p:nvPr/>
        </p:nvSpPr>
        <p:spPr>
          <a:xfrm>
            <a:off x="428812" y="5297207"/>
            <a:ext cx="2377574" cy="523220"/>
          </a:xfrm>
          <a:prstGeom prst="rect">
            <a:avLst/>
          </a:prstGeom>
        </p:spPr>
        <p:txBody>
          <a:bodyPr wrap="none">
            <a:spAutoFit/>
          </a:bodyPr>
          <a:lstStyle/>
          <a:p>
            <a:r>
              <a:rPr lang="en-GB" sz="2800" dirty="0" err="1"/>
              <a:t>p</a:t>
            </a:r>
            <a:r>
              <a:rPr lang="en-GB" sz="2800" dirty="0" err="1" smtClean="0"/>
              <a:t>idp</a:t>
            </a:r>
            <a:r>
              <a:rPr lang="en-GB" sz="2800" dirty="0" smtClean="0"/>
              <a:t> 68001366</a:t>
            </a:r>
            <a:endParaRPr lang="en-GB" sz="2800" dirty="0"/>
          </a:p>
        </p:txBody>
      </p:sp>
    </p:spTree>
    <p:extLst>
      <p:ext uri="{BB962C8B-B14F-4D97-AF65-F5344CB8AC3E}">
        <p14:creationId xmlns:p14="http://schemas.microsoft.com/office/powerpoint/2010/main" val="28556694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alpha val="17000"/>
          </a:schemeClr>
        </a:solidFill>
        <a:effectLst/>
      </p:bgPr>
    </p:bg>
    <p:spTree>
      <p:nvGrpSpPr>
        <p:cNvPr id="1" name=""/>
        <p:cNvGrpSpPr/>
        <p:nvPr/>
      </p:nvGrpSpPr>
      <p:grpSpPr>
        <a:xfrm>
          <a:off x="0" y="0"/>
          <a:ext cx="0" cy="0"/>
          <a:chOff x="0" y="0"/>
          <a:chExt cx="0" cy="0"/>
        </a:xfrm>
      </p:grpSpPr>
      <p:grpSp>
        <p:nvGrpSpPr>
          <p:cNvPr id="4" name="Group 4"/>
          <p:cNvGrpSpPr>
            <a:grpSpLocks/>
          </p:cNvGrpSpPr>
          <p:nvPr/>
        </p:nvGrpSpPr>
        <p:grpSpPr bwMode="auto">
          <a:xfrm>
            <a:off x="340576" y="1549898"/>
            <a:ext cx="2313410" cy="3373795"/>
            <a:chOff x="1797" y="1440"/>
            <a:chExt cx="5040" cy="6229"/>
          </a:xfrm>
        </p:grpSpPr>
        <p:grpSp>
          <p:nvGrpSpPr>
            <p:cNvPr id="15" name="Group 7"/>
            <p:cNvGrpSpPr>
              <a:grpSpLocks/>
            </p:cNvGrpSpPr>
            <p:nvPr/>
          </p:nvGrpSpPr>
          <p:grpSpPr bwMode="auto">
            <a:xfrm>
              <a:off x="1797" y="6312"/>
              <a:ext cx="2143" cy="1357"/>
              <a:chOff x="1270" y="698"/>
              <a:chExt cx="857" cy="543"/>
            </a:xfrm>
          </p:grpSpPr>
          <p:pic>
            <p:nvPicPr>
              <p:cNvPr id="26" name="Picture 8" descr="nicubunu_Stick_figure_fema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 y="709"/>
                <a:ext cx="532" cy="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9" descr="nicubunu_Stick_figure_ma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5" y="698"/>
                <a:ext cx="542" cy="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22" descr="hous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7" y="1440"/>
              <a:ext cx="3600" cy="2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26"/>
            <p:cNvSpPr txBox="1">
              <a:spLocks noChangeArrowheads="1"/>
            </p:cNvSpPr>
            <p:nvPr/>
          </p:nvSpPr>
          <p:spPr bwMode="auto">
            <a:xfrm>
              <a:off x="3117" y="4371"/>
              <a:ext cx="2160" cy="11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1200" dirty="0"/>
                <a:t>Household</a:t>
              </a:r>
            </a:p>
            <a:p>
              <a:pPr eaLnBrk="1" hangingPunct="1"/>
              <a:r>
                <a:rPr lang="en-GB" altLang="en-US" sz="1200" dirty="0"/>
                <a:t>(resident)</a:t>
              </a:r>
              <a:endParaRPr lang="en-GB" altLang="en-US" dirty="0"/>
            </a:p>
          </p:txBody>
        </p:sp>
      </p:grpSp>
      <p:grpSp>
        <p:nvGrpSpPr>
          <p:cNvPr id="34" name="Group 4"/>
          <p:cNvGrpSpPr>
            <a:grpSpLocks/>
          </p:cNvGrpSpPr>
          <p:nvPr/>
        </p:nvGrpSpPr>
        <p:grpSpPr bwMode="auto">
          <a:xfrm>
            <a:off x="4051576" y="1460324"/>
            <a:ext cx="2313869" cy="3374337"/>
            <a:chOff x="1796" y="1440"/>
            <a:chExt cx="5041" cy="6230"/>
          </a:xfrm>
        </p:grpSpPr>
        <p:pic>
          <p:nvPicPr>
            <p:cNvPr id="38" name="Picture 8" descr="nicubunu_Stick_figure_fema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6" y="6340"/>
              <a:ext cx="1330" cy="1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22" descr="hous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7" y="1440"/>
              <a:ext cx="3600" cy="2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 Box 26"/>
            <p:cNvSpPr txBox="1">
              <a:spLocks noChangeArrowheads="1"/>
            </p:cNvSpPr>
            <p:nvPr/>
          </p:nvSpPr>
          <p:spPr bwMode="auto">
            <a:xfrm>
              <a:off x="3117" y="4371"/>
              <a:ext cx="2160" cy="11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1200" dirty="0"/>
                <a:t>Household</a:t>
              </a:r>
            </a:p>
            <a:p>
              <a:pPr eaLnBrk="1" hangingPunct="1"/>
              <a:r>
                <a:rPr lang="en-GB" altLang="en-US" sz="1200" dirty="0"/>
                <a:t>(resident)</a:t>
              </a:r>
              <a:endParaRPr lang="en-GB" altLang="en-US" dirty="0"/>
            </a:p>
          </p:txBody>
        </p:sp>
      </p:grpSp>
      <p:grpSp>
        <p:nvGrpSpPr>
          <p:cNvPr id="40" name="Group 4"/>
          <p:cNvGrpSpPr>
            <a:grpSpLocks/>
          </p:cNvGrpSpPr>
          <p:nvPr/>
        </p:nvGrpSpPr>
        <p:grpSpPr bwMode="auto">
          <a:xfrm>
            <a:off x="8561893" y="1549898"/>
            <a:ext cx="2395893" cy="3268844"/>
            <a:chOff x="1796" y="1440"/>
            <a:chExt cx="5041" cy="6230"/>
          </a:xfrm>
        </p:grpSpPr>
        <p:pic>
          <p:nvPicPr>
            <p:cNvPr id="62" name="Picture 8" descr="nicubunu_Stick_figure_fema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6" y="6340"/>
              <a:ext cx="1330" cy="1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20" descr="male ps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6" y="5970"/>
              <a:ext cx="937" cy="1639"/>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4" name="Picture 22" descr="hous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7" y="1440"/>
              <a:ext cx="3600" cy="2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4" name="Rectangle 63"/>
          <p:cNvSpPr/>
          <p:nvPr/>
        </p:nvSpPr>
        <p:spPr>
          <a:xfrm>
            <a:off x="481112" y="810027"/>
            <a:ext cx="2810385" cy="523220"/>
          </a:xfrm>
          <a:prstGeom prst="rect">
            <a:avLst/>
          </a:prstGeom>
        </p:spPr>
        <p:txBody>
          <a:bodyPr wrap="none">
            <a:spAutoFit/>
          </a:bodyPr>
          <a:lstStyle/>
          <a:p>
            <a:r>
              <a:rPr lang="en-GB" sz="2800" dirty="0" err="1" smtClean="0"/>
              <a:t>a_hidp</a:t>
            </a:r>
            <a:r>
              <a:rPr lang="en-GB" sz="2800" dirty="0" smtClean="0"/>
              <a:t> 68001363 </a:t>
            </a:r>
            <a:endParaRPr lang="en-GB" sz="2800" dirty="0"/>
          </a:p>
        </p:txBody>
      </p:sp>
      <p:sp>
        <p:nvSpPr>
          <p:cNvPr id="65" name="Rectangle 64"/>
          <p:cNvSpPr/>
          <p:nvPr/>
        </p:nvSpPr>
        <p:spPr>
          <a:xfrm>
            <a:off x="3890487" y="828237"/>
            <a:ext cx="2828018" cy="523220"/>
          </a:xfrm>
          <a:prstGeom prst="rect">
            <a:avLst/>
          </a:prstGeom>
        </p:spPr>
        <p:txBody>
          <a:bodyPr wrap="none">
            <a:spAutoFit/>
          </a:bodyPr>
          <a:lstStyle/>
          <a:p>
            <a:r>
              <a:rPr lang="en-GB" sz="2800" dirty="0" err="1"/>
              <a:t>b</a:t>
            </a:r>
            <a:r>
              <a:rPr lang="en-GB" sz="2800" dirty="0" err="1" smtClean="0"/>
              <a:t>_hidp</a:t>
            </a:r>
            <a:r>
              <a:rPr lang="en-GB" sz="2800" dirty="0" smtClean="0"/>
              <a:t> 68001365 </a:t>
            </a:r>
            <a:endParaRPr lang="en-GB" sz="2800" dirty="0"/>
          </a:p>
        </p:txBody>
      </p:sp>
      <p:sp>
        <p:nvSpPr>
          <p:cNvPr id="66" name="Rectangle 65"/>
          <p:cNvSpPr/>
          <p:nvPr/>
        </p:nvSpPr>
        <p:spPr>
          <a:xfrm>
            <a:off x="8458516" y="828237"/>
            <a:ext cx="2709396" cy="523220"/>
          </a:xfrm>
          <a:prstGeom prst="rect">
            <a:avLst/>
          </a:prstGeom>
        </p:spPr>
        <p:txBody>
          <a:bodyPr wrap="none">
            <a:spAutoFit/>
          </a:bodyPr>
          <a:lstStyle/>
          <a:p>
            <a:r>
              <a:rPr lang="en-GB" sz="2800" dirty="0" err="1"/>
              <a:t>c</a:t>
            </a:r>
            <a:r>
              <a:rPr lang="en-GB" sz="2800" dirty="0" err="1" smtClean="0"/>
              <a:t>_hidp</a:t>
            </a:r>
            <a:r>
              <a:rPr lang="en-GB" sz="2800" dirty="0" smtClean="0"/>
              <a:t> 68001367</a:t>
            </a:r>
            <a:endParaRPr lang="en-GB" sz="2800" dirty="0"/>
          </a:p>
        </p:txBody>
      </p:sp>
      <p:sp>
        <p:nvSpPr>
          <p:cNvPr id="67" name="Rectangle 66"/>
          <p:cNvSpPr/>
          <p:nvPr/>
        </p:nvSpPr>
        <p:spPr>
          <a:xfrm>
            <a:off x="276412" y="5144807"/>
            <a:ext cx="2377574" cy="523220"/>
          </a:xfrm>
          <a:prstGeom prst="rect">
            <a:avLst/>
          </a:prstGeom>
        </p:spPr>
        <p:txBody>
          <a:bodyPr wrap="none">
            <a:spAutoFit/>
          </a:bodyPr>
          <a:lstStyle/>
          <a:p>
            <a:r>
              <a:rPr lang="en-GB" sz="2800" dirty="0" err="1"/>
              <a:t>p</a:t>
            </a:r>
            <a:r>
              <a:rPr lang="en-GB" sz="2800" dirty="0" err="1" smtClean="0"/>
              <a:t>idp</a:t>
            </a:r>
            <a:r>
              <a:rPr lang="en-GB" sz="2800" dirty="0" smtClean="0"/>
              <a:t> 68001366</a:t>
            </a:r>
            <a:endParaRPr lang="en-GB" sz="2800" dirty="0"/>
          </a:p>
        </p:txBody>
      </p:sp>
      <p:sp>
        <p:nvSpPr>
          <p:cNvPr id="68" name="Rectangle 67"/>
          <p:cNvSpPr/>
          <p:nvPr/>
        </p:nvSpPr>
        <p:spPr>
          <a:xfrm>
            <a:off x="3850899" y="5144807"/>
            <a:ext cx="2377574" cy="523220"/>
          </a:xfrm>
          <a:prstGeom prst="rect">
            <a:avLst/>
          </a:prstGeom>
        </p:spPr>
        <p:txBody>
          <a:bodyPr wrap="none">
            <a:spAutoFit/>
          </a:bodyPr>
          <a:lstStyle/>
          <a:p>
            <a:r>
              <a:rPr lang="en-GB" sz="2800" dirty="0" err="1"/>
              <a:t>p</a:t>
            </a:r>
            <a:r>
              <a:rPr lang="en-GB" sz="2800" dirty="0" err="1" smtClean="0"/>
              <a:t>idp</a:t>
            </a:r>
            <a:r>
              <a:rPr lang="en-GB" sz="2800" dirty="0" smtClean="0"/>
              <a:t> 68001366</a:t>
            </a:r>
            <a:endParaRPr lang="en-GB" sz="2800" dirty="0"/>
          </a:p>
        </p:txBody>
      </p:sp>
      <p:sp>
        <p:nvSpPr>
          <p:cNvPr id="69" name="Rectangle 68"/>
          <p:cNvSpPr/>
          <p:nvPr/>
        </p:nvSpPr>
        <p:spPr>
          <a:xfrm>
            <a:off x="8224822" y="5144807"/>
            <a:ext cx="2558980" cy="523220"/>
          </a:xfrm>
          <a:prstGeom prst="rect">
            <a:avLst/>
          </a:prstGeom>
        </p:spPr>
        <p:txBody>
          <a:bodyPr wrap="square">
            <a:spAutoFit/>
          </a:bodyPr>
          <a:lstStyle/>
          <a:p>
            <a:r>
              <a:rPr lang="en-GB" sz="2800" dirty="0" err="1"/>
              <a:t>p</a:t>
            </a:r>
            <a:r>
              <a:rPr lang="en-GB" sz="2800" dirty="0" err="1" smtClean="0"/>
              <a:t>idp</a:t>
            </a:r>
            <a:r>
              <a:rPr lang="en-GB" sz="2800" dirty="0" smtClean="0"/>
              <a:t> 68001366</a:t>
            </a:r>
            <a:endParaRPr lang="en-GB" sz="2800" dirty="0"/>
          </a:p>
        </p:txBody>
      </p:sp>
      <p:sp>
        <p:nvSpPr>
          <p:cNvPr id="70" name="Rectangle 69"/>
          <p:cNvSpPr/>
          <p:nvPr/>
        </p:nvSpPr>
        <p:spPr>
          <a:xfrm>
            <a:off x="276412" y="5668027"/>
            <a:ext cx="2869696" cy="523220"/>
          </a:xfrm>
          <a:prstGeom prst="rect">
            <a:avLst/>
          </a:prstGeom>
        </p:spPr>
        <p:txBody>
          <a:bodyPr wrap="none">
            <a:spAutoFit/>
          </a:bodyPr>
          <a:lstStyle/>
          <a:p>
            <a:r>
              <a:rPr lang="en-GB" sz="2800" dirty="0" err="1" smtClean="0"/>
              <a:t>a_sppid</a:t>
            </a:r>
            <a:r>
              <a:rPr lang="en-GB" sz="2800" dirty="0"/>
              <a:t> </a:t>
            </a:r>
            <a:r>
              <a:rPr lang="en-GB" sz="2800" dirty="0" smtClean="0"/>
              <a:t>68001360</a:t>
            </a:r>
            <a:endParaRPr lang="en-GB" sz="2800" dirty="0"/>
          </a:p>
        </p:txBody>
      </p:sp>
      <p:sp>
        <p:nvSpPr>
          <p:cNvPr id="71" name="Rectangle 70"/>
          <p:cNvSpPr/>
          <p:nvPr/>
        </p:nvSpPr>
        <p:spPr>
          <a:xfrm>
            <a:off x="3848809" y="5610061"/>
            <a:ext cx="1718740" cy="523220"/>
          </a:xfrm>
          <a:prstGeom prst="rect">
            <a:avLst/>
          </a:prstGeom>
        </p:spPr>
        <p:txBody>
          <a:bodyPr wrap="none">
            <a:spAutoFit/>
          </a:bodyPr>
          <a:lstStyle/>
          <a:p>
            <a:r>
              <a:rPr lang="en-GB" sz="2800" dirty="0" err="1" smtClean="0"/>
              <a:t>b_sppid</a:t>
            </a:r>
            <a:r>
              <a:rPr lang="en-GB" sz="2800" dirty="0" smtClean="0"/>
              <a:t> -8</a:t>
            </a:r>
            <a:endParaRPr lang="en-GB" sz="2800" dirty="0"/>
          </a:p>
        </p:txBody>
      </p:sp>
      <p:sp>
        <p:nvSpPr>
          <p:cNvPr id="73" name="Rectangle 72"/>
          <p:cNvSpPr/>
          <p:nvPr/>
        </p:nvSpPr>
        <p:spPr>
          <a:xfrm>
            <a:off x="8224822" y="5654828"/>
            <a:ext cx="2667718" cy="523220"/>
          </a:xfrm>
          <a:prstGeom prst="rect">
            <a:avLst/>
          </a:prstGeom>
        </p:spPr>
        <p:txBody>
          <a:bodyPr wrap="none">
            <a:spAutoFit/>
          </a:bodyPr>
          <a:lstStyle/>
          <a:p>
            <a:r>
              <a:rPr lang="en-GB" sz="2800" dirty="0" err="1"/>
              <a:t>c</a:t>
            </a:r>
            <a:r>
              <a:rPr lang="en-GB" sz="2800" dirty="0" err="1" smtClean="0"/>
              <a:t>_sppid</a:t>
            </a:r>
            <a:r>
              <a:rPr lang="en-GB" sz="2800" dirty="0" smtClean="0"/>
              <a:t> 6800159</a:t>
            </a:r>
            <a:endParaRPr lang="en-GB" sz="2800" dirty="0"/>
          </a:p>
        </p:txBody>
      </p:sp>
    </p:spTree>
    <p:extLst>
      <p:ext uri="{BB962C8B-B14F-4D97-AF65-F5344CB8AC3E}">
        <p14:creationId xmlns:p14="http://schemas.microsoft.com/office/powerpoint/2010/main" val="2149945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0143" y="0"/>
            <a:ext cx="10515600" cy="1325563"/>
          </a:xfrm>
        </p:spPr>
        <p:txBody>
          <a:bodyPr/>
          <a:lstStyle/>
          <a:p>
            <a:r>
              <a:rPr lang="en-GB" dirty="0" smtClean="0"/>
              <a:t>Cases</a:t>
            </a:r>
            <a:endParaRPr lang="en-GB" dirty="0"/>
          </a:p>
        </p:txBody>
      </p:sp>
      <p:sp>
        <p:nvSpPr>
          <p:cNvPr id="3" name="Content Placeholder 2"/>
          <p:cNvSpPr>
            <a:spLocks noGrp="1"/>
          </p:cNvSpPr>
          <p:nvPr>
            <p:ph idx="1"/>
          </p:nvPr>
        </p:nvSpPr>
        <p:spPr>
          <a:xfrm>
            <a:off x="0" y="1630363"/>
            <a:ext cx="12137571" cy="4351338"/>
          </a:xfrm>
        </p:spPr>
        <p:txBody>
          <a:bodyPr>
            <a:normAutofit/>
          </a:bodyPr>
          <a:lstStyle/>
          <a:p>
            <a:pPr marL="0" indent="0">
              <a:buNone/>
            </a:pPr>
            <a:r>
              <a:rPr lang="en-GB" dirty="0" smtClean="0"/>
              <a:t>Entities such as….</a:t>
            </a:r>
          </a:p>
          <a:p>
            <a:pPr marL="0" indent="0">
              <a:buNone/>
            </a:pPr>
            <a:endParaRPr lang="en-GB" dirty="0" smtClean="0"/>
          </a:p>
          <a:p>
            <a:pPr marL="0" indent="0">
              <a:buNone/>
            </a:pPr>
            <a:r>
              <a:rPr lang="en-GB" dirty="0" smtClean="0"/>
              <a:t>	Individuals, households and families</a:t>
            </a:r>
          </a:p>
          <a:p>
            <a:pPr marL="0" indent="0">
              <a:buNone/>
            </a:pPr>
            <a:endParaRPr lang="en-GB" dirty="0"/>
          </a:p>
        </p:txBody>
      </p:sp>
    </p:spTree>
    <p:extLst>
      <p:ext uri="{BB962C8B-B14F-4D97-AF65-F5344CB8AC3E}">
        <p14:creationId xmlns:p14="http://schemas.microsoft.com/office/powerpoint/2010/main" val="301352216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a:grpSpLocks/>
          </p:cNvGrpSpPr>
          <p:nvPr/>
        </p:nvGrpSpPr>
        <p:grpSpPr bwMode="auto">
          <a:xfrm>
            <a:off x="488950" y="339726"/>
            <a:ext cx="2392570" cy="5663604"/>
            <a:chOff x="1797" y="1440"/>
            <a:chExt cx="5040" cy="8920"/>
          </a:xfrm>
        </p:grpSpPr>
        <p:grpSp>
          <p:nvGrpSpPr>
            <p:cNvPr id="5" name="Group 5"/>
            <p:cNvGrpSpPr>
              <a:grpSpLocks/>
            </p:cNvGrpSpPr>
            <p:nvPr/>
          </p:nvGrpSpPr>
          <p:grpSpPr bwMode="auto">
            <a:xfrm>
              <a:off x="1797" y="6312"/>
              <a:ext cx="4884" cy="4048"/>
              <a:chOff x="2340" y="7032"/>
              <a:chExt cx="4884" cy="4048"/>
            </a:xfrm>
          </p:grpSpPr>
          <p:pic>
            <p:nvPicPr>
              <p:cNvPr id="14" name="Picture 6" descr="nicubunu_Stick_figure_fema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 y="10008"/>
                <a:ext cx="924" cy="1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Group 7"/>
              <p:cNvGrpSpPr>
                <a:grpSpLocks/>
              </p:cNvGrpSpPr>
              <p:nvPr/>
            </p:nvGrpSpPr>
            <p:grpSpPr bwMode="auto">
              <a:xfrm>
                <a:off x="2340" y="7032"/>
                <a:ext cx="2143" cy="1357"/>
                <a:chOff x="1270" y="698"/>
                <a:chExt cx="857" cy="543"/>
              </a:xfrm>
            </p:grpSpPr>
            <p:pic>
              <p:nvPicPr>
                <p:cNvPr id="26" name="Picture 8" descr="nicubunu_Stick_figure_fema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 y="709"/>
                  <a:ext cx="532" cy="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9" descr="nicubunu_Stick_figure_ma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5" y="698"/>
                  <a:ext cx="542" cy="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8" name="Picture 22" descr="hous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7" y="1440"/>
              <a:ext cx="3600" cy="2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26"/>
            <p:cNvSpPr txBox="1">
              <a:spLocks noChangeArrowheads="1"/>
            </p:cNvSpPr>
            <p:nvPr/>
          </p:nvSpPr>
          <p:spPr bwMode="auto">
            <a:xfrm>
              <a:off x="3117" y="4371"/>
              <a:ext cx="2160" cy="11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1200" dirty="0"/>
                <a:t>Household</a:t>
              </a:r>
            </a:p>
            <a:p>
              <a:pPr eaLnBrk="1" hangingPunct="1"/>
              <a:r>
                <a:rPr lang="en-GB" altLang="en-US" sz="1200" dirty="0"/>
                <a:t>(resident)</a:t>
              </a:r>
              <a:endParaRPr lang="en-GB" altLang="en-US" dirty="0"/>
            </a:p>
          </p:txBody>
        </p:sp>
      </p:grpSp>
      <p:sp>
        <p:nvSpPr>
          <p:cNvPr id="29" name="Rectangle 28"/>
          <p:cNvSpPr/>
          <p:nvPr/>
        </p:nvSpPr>
        <p:spPr>
          <a:xfrm>
            <a:off x="3352800" y="2073094"/>
            <a:ext cx="8839200" cy="2677656"/>
          </a:xfrm>
          <a:prstGeom prst="rect">
            <a:avLst/>
          </a:prstGeom>
        </p:spPr>
        <p:txBody>
          <a:bodyPr wrap="square">
            <a:spAutoFit/>
          </a:bodyPr>
          <a:lstStyle/>
          <a:p>
            <a:r>
              <a:rPr lang="en-GB" sz="2800" dirty="0" err="1" smtClean="0"/>
              <a:t>a_hidp</a:t>
            </a:r>
            <a:r>
              <a:rPr lang="en-GB" sz="2800" dirty="0" smtClean="0"/>
              <a:t> 	Household identifier</a:t>
            </a:r>
          </a:p>
          <a:p>
            <a:r>
              <a:rPr lang="en-GB" sz="2800" dirty="0" err="1" smtClean="0"/>
              <a:t>a_pno</a:t>
            </a:r>
            <a:r>
              <a:rPr lang="en-GB" sz="2800" dirty="0" smtClean="0"/>
              <a:t>		</a:t>
            </a:r>
            <a:r>
              <a:rPr lang="en-GB" sz="2800" dirty="0"/>
              <a:t>P</a:t>
            </a:r>
            <a:r>
              <a:rPr lang="en-GB" sz="2800" dirty="0" smtClean="0"/>
              <a:t>erson </a:t>
            </a:r>
            <a:r>
              <a:rPr lang="en-GB" sz="2800" dirty="0"/>
              <a:t>number in household grid</a:t>
            </a:r>
            <a:endParaRPr lang="en-GB" sz="2800" dirty="0" smtClean="0"/>
          </a:p>
          <a:p>
            <a:r>
              <a:rPr lang="en-GB" sz="2800" dirty="0" err="1" smtClean="0"/>
              <a:t>pidp</a:t>
            </a:r>
            <a:r>
              <a:rPr lang="en-GB" sz="2800" dirty="0" smtClean="0"/>
              <a:t> 		Cross-wave person identifier</a:t>
            </a:r>
          </a:p>
          <a:p>
            <a:r>
              <a:rPr lang="en-GB" sz="2800" dirty="0" err="1" smtClean="0"/>
              <a:t>fpid</a:t>
            </a:r>
            <a:r>
              <a:rPr lang="en-GB" sz="2800" dirty="0" smtClean="0"/>
              <a:t> 		Cross-wave </a:t>
            </a:r>
            <a:r>
              <a:rPr lang="en-GB" sz="2800" dirty="0"/>
              <a:t>person identifier of natural father</a:t>
            </a:r>
            <a:endParaRPr lang="en-GB" sz="2800" dirty="0" smtClean="0"/>
          </a:p>
          <a:p>
            <a:r>
              <a:rPr lang="en-GB" sz="2800" dirty="0" err="1"/>
              <a:t>m</a:t>
            </a:r>
            <a:r>
              <a:rPr lang="en-GB" sz="2800" dirty="0" err="1" smtClean="0"/>
              <a:t>pid</a:t>
            </a:r>
            <a:r>
              <a:rPr lang="en-GB" sz="2800" dirty="0" smtClean="0"/>
              <a:t>		</a:t>
            </a:r>
            <a:r>
              <a:rPr lang="en-GB" sz="2800" dirty="0"/>
              <a:t>Cross-wave person identifier of natural </a:t>
            </a:r>
            <a:r>
              <a:rPr lang="en-GB" sz="2800" dirty="0" smtClean="0"/>
              <a:t>mother</a:t>
            </a:r>
          </a:p>
          <a:p>
            <a:endParaRPr lang="en-GB" sz="2800" dirty="0"/>
          </a:p>
        </p:txBody>
      </p:sp>
    </p:spTree>
    <p:extLst>
      <p:ext uri="{BB962C8B-B14F-4D97-AF65-F5344CB8AC3E}">
        <p14:creationId xmlns:p14="http://schemas.microsoft.com/office/powerpoint/2010/main" val="1564345968"/>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196960"/>
            <a:ext cx="10515600" cy="1325563"/>
          </a:xfrm>
        </p:spPr>
        <p:txBody>
          <a:bodyPr/>
          <a:lstStyle/>
          <a:p>
            <a:pPr algn="ctr"/>
            <a:r>
              <a:rPr lang="en-GB" dirty="0" smtClean="0"/>
              <a:t>A Genuine Example</a:t>
            </a:r>
            <a:endParaRPr lang="en-GB" dirty="0"/>
          </a:p>
        </p:txBody>
      </p:sp>
      <p:sp>
        <p:nvSpPr>
          <p:cNvPr id="7" name="Content Placeholder 6"/>
          <p:cNvSpPr>
            <a:spLocks noGrp="1"/>
          </p:cNvSpPr>
          <p:nvPr>
            <p:ph idx="1"/>
          </p:nvPr>
        </p:nvSpPr>
        <p:spPr>
          <a:xfrm>
            <a:off x="357352" y="1825625"/>
            <a:ext cx="11708524" cy="4351338"/>
          </a:xfrm>
        </p:spPr>
        <p:txBody>
          <a:bodyPr/>
          <a:lstStyle/>
          <a:p>
            <a:pPr marL="0" indent="0">
              <a:buNone/>
            </a:pPr>
            <a:r>
              <a:rPr lang="en-GB" dirty="0" err="1" smtClean="0"/>
              <a:t>a_hidp</a:t>
            </a:r>
            <a:r>
              <a:rPr lang="en-GB" dirty="0"/>
              <a:t>	 68251603 </a:t>
            </a:r>
            <a:r>
              <a:rPr lang="en-GB" dirty="0" smtClean="0"/>
              <a:t>		Household identifier</a:t>
            </a:r>
          </a:p>
          <a:p>
            <a:pPr marL="0" indent="0">
              <a:buNone/>
            </a:pPr>
            <a:r>
              <a:rPr lang="en-GB" dirty="0" err="1" smtClean="0"/>
              <a:t>a_pno</a:t>
            </a:r>
            <a:r>
              <a:rPr lang="en-GB" dirty="0" smtClean="0"/>
              <a:t>		                 4		Person </a:t>
            </a:r>
            <a:r>
              <a:rPr lang="en-GB" dirty="0"/>
              <a:t>number in household grid</a:t>
            </a:r>
            <a:endParaRPr lang="en-GB" dirty="0"/>
          </a:p>
          <a:p>
            <a:pPr marL="0" indent="0">
              <a:buNone/>
            </a:pPr>
            <a:r>
              <a:rPr lang="en-GB" dirty="0" err="1"/>
              <a:t>p</a:t>
            </a:r>
            <a:r>
              <a:rPr lang="en-GB" dirty="0" err="1" smtClean="0"/>
              <a:t>idp</a:t>
            </a:r>
            <a:r>
              <a:rPr lang="en-GB" dirty="0" smtClean="0"/>
              <a:t>	</a:t>
            </a:r>
            <a:r>
              <a:rPr lang="en-GB" dirty="0"/>
              <a:t>	 68251619 </a:t>
            </a:r>
            <a:r>
              <a:rPr lang="en-GB" dirty="0" smtClean="0"/>
              <a:t>		Cross-wave </a:t>
            </a:r>
            <a:r>
              <a:rPr lang="en-GB" dirty="0"/>
              <a:t>person identifier</a:t>
            </a:r>
          </a:p>
          <a:p>
            <a:pPr marL="0" indent="0">
              <a:buNone/>
            </a:pPr>
            <a:r>
              <a:rPr lang="en-GB" dirty="0" err="1"/>
              <a:t>fpid</a:t>
            </a:r>
            <a:r>
              <a:rPr lang="en-GB" dirty="0"/>
              <a:t> 		 68251607 </a:t>
            </a:r>
            <a:r>
              <a:rPr lang="en-GB" dirty="0" smtClean="0"/>
              <a:t>		Cross-wave person </a:t>
            </a:r>
            <a:r>
              <a:rPr lang="en-GB" dirty="0"/>
              <a:t>identifier of natural father</a:t>
            </a:r>
          </a:p>
          <a:p>
            <a:pPr marL="0" indent="0">
              <a:buNone/>
            </a:pPr>
            <a:r>
              <a:rPr lang="en-GB" dirty="0" err="1"/>
              <a:t>mpid</a:t>
            </a:r>
            <a:r>
              <a:rPr lang="en-GB" dirty="0"/>
              <a:t>		 68251611 </a:t>
            </a:r>
            <a:r>
              <a:rPr lang="en-GB" dirty="0" smtClean="0"/>
              <a:t>		Cross-wave 	person </a:t>
            </a:r>
            <a:r>
              <a:rPr lang="en-GB" dirty="0"/>
              <a:t>identifier of natural mother</a:t>
            </a:r>
          </a:p>
          <a:p>
            <a:pPr marL="0" indent="0">
              <a:buNone/>
            </a:pPr>
            <a:endParaRPr lang="en-GB" dirty="0"/>
          </a:p>
        </p:txBody>
      </p:sp>
    </p:spTree>
    <p:extLst>
      <p:ext uri="{BB962C8B-B14F-4D97-AF65-F5344CB8AC3E}">
        <p14:creationId xmlns:p14="http://schemas.microsoft.com/office/powerpoint/2010/main" val="2789658990"/>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35665" y="0"/>
            <a:ext cx="10189535" cy="1275907"/>
          </a:xfrm>
        </p:spPr>
        <p:txBody>
          <a:bodyPr>
            <a:normAutofit fontScale="90000"/>
          </a:bodyPr>
          <a:lstStyle/>
          <a:p>
            <a:r>
              <a:rPr lang="en-GB" dirty="0" smtClean="0"/>
              <a:t/>
            </a:r>
            <a:br>
              <a:rPr lang="en-GB" dirty="0" smtClean="0"/>
            </a:br>
            <a:r>
              <a:rPr lang="en-GB" dirty="0" smtClean="0"/>
              <a:t>Variables and Measures</a:t>
            </a:r>
            <a:endParaRPr lang="en-GB" dirty="0"/>
          </a:p>
        </p:txBody>
      </p:sp>
    </p:spTree>
    <p:extLst>
      <p:ext uri="{BB962C8B-B14F-4D97-AF65-F5344CB8AC3E}">
        <p14:creationId xmlns:p14="http://schemas.microsoft.com/office/powerpoint/2010/main" val="116483349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smtClean="0"/>
              <a:t>Time varying variables…</a:t>
            </a:r>
            <a:endParaRPr lang="en-GB" i="1" dirty="0"/>
          </a:p>
        </p:txBody>
      </p:sp>
      <p:sp>
        <p:nvSpPr>
          <p:cNvPr id="3" name="Content Placeholder 2"/>
          <p:cNvSpPr>
            <a:spLocks noGrp="1"/>
          </p:cNvSpPr>
          <p:nvPr>
            <p:ph idx="1"/>
          </p:nvPr>
        </p:nvSpPr>
        <p:spPr/>
        <p:txBody>
          <a:bodyPr/>
          <a:lstStyle/>
          <a:p>
            <a:pPr marL="0" indent="0">
              <a:buNone/>
            </a:pPr>
            <a:endParaRPr lang="en-GB" dirty="0"/>
          </a:p>
        </p:txBody>
      </p:sp>
    </p:spTree>
    <p:extLst>
      <p:ext uri="{BB962C8B-B14F-4D97-AF65-F5344CB8AC3E}">
        <p14:creationId xmlns:p14="http://schemas.microsoft.com/office/powerpoint/2010/main" val="176060257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9601" y="2013652"/>
            <a:ext cx="7267728" cy="4340556"/>
          </a:xfrm>
        </p:spPr>
      </p:pic>
      <p:sp>
        <p:nvSpPr>
          <p:cNvPr id="5" name="Title 1"/>
          <p:cNvSpPr txBox="1">
            <a:spLocks/>
          </p:cNvSpPr>
          <p:nvPr/>
        </p:nvSpPr>
        <p:spPr>
          <a:xfrm>
            <a:off x="965200" y="1746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i="1" dirty="0" err="1" smtClean="0"/>
              <a:t>a_marstat</a:t>
            </a:r>
            <a:r>
              <a:rPr lang="en-GB" i="1" dirty="0" smtClean="0"/>
              <a:t> </a:t>
            </a:r>
            <a:r>
              <a:rPr lang="en-GB" dirty="0" smtClean="0"/>
              <a:t>			legal marital status </a:t>
            </a:r>
            <a:endParaRPr lang="en-GB" dirty="0"/>
          </a:p>
        </p:txBody>
      </p:sp>
    </p:spTree>
    <p:extLst>
      <p:ext uri="{BB962C8B-B14F-4D97-AF65-F5344CB8AC3E}">
        <p14:creationId xmlns:p14="http://schemas.microsoft.com/office/powerpoint/2010/main" val="337299366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a_marstat</a:t>
            </a:r>
            <a:r>
              <a:rPr lang="en-GB" dirty="0" smtClean="0"/>
              <a:t> 			legal marital status </a:t>
            </a:r>
            <a:endParaRPr lang="en-GB"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9613" y="1690688"/>
            <a:ext cx="11512773" cy="4141893"/>
          </a:xfrm>
        </p:spPr>
      </p:pic>
    </p:spTree>
    <p:extLst>
      <p:ext uri="{BB962C8B-B14F-4D97-AF65-F5344CB8AC3E}">
        <p14:creationId xmlns:p14="http://schemas.microsoft.com/office/powerpoint/2010/main" val="251615405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smtClean="0"/>
              <a:t>Time constant variables…</a:t>
            </a:r>
            <a:endParaRPr lang="en-GB" i="1" dirty="0"/>
          </a:p>
        </p:txBody>
      </p:sp>
      <p:sp>
        <p:nvSpPr>
          <p:cNvPr id="3" name="Content Placeholder 2"/>
          <p:cNvSpPr>
            <a:spLocks noGrp="1"/>
          </p:cNvSpPr>
          <p:nvPr>
            <p:ph idx="1"/>
          </p:nvPr>
        </p:nvSpPr>
        <p:spPr/>
        <p:txBody>
          <a:bodyPr/>
          <a:lstStyle/>
          <a:p>
            <a:pPr marL="0" indent="0">
              <a:buNone/>
            </a:pPr>
            <a:endParaRPr lang="en-GB" dirty="0"/>
          </a:p>
        </p:txBody>
      </p:sp>
    </p:spTree>
    <p:extLst>
      <p:ext uri="{BB962C8B-B14F-4D97-AF65-F5344CB8AC3E}">
        <p14:creationId xmlns:p14="http://schemas.microsoft.com/office/powerpoint/2010/main" val="48295886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95300" y="0"/>
            <a:ext cx="9017000" cy="4247317"/>
          </a:xfrm>
          <a:prstGeom prst="rect">
            <a:avLst/>
          </a:prstGeom>
        </p:spPr>
        <p:txBody>
          <a:bodyPr wrap="square">
            <a:spAutoFit/>
          </a:bodyPr>
          <a:lstStyle/>
          <a:p>
            <a:endParaRPr lang="en-GB" dirty="0"/>
          </a:p>
          <a:p>
            <a:r>
              <a:rPr lang="en-GB" dirty="0" smtClean="0">
                <a:latin typeface="Courier New" panose="02070309020205020404" pitchFamily="49" charset="0"/>
                <a:cs typeface="Courier New" panose="02070309020205020404" pitchFamily="49" charset="0"/>
              </a:rPr>
              <a:t>tab </a:t>
            </a:r>
            <a:r>
              <a:rPr lang="en-GB" dirty="0" err="1">
                <a:latin typeface="Courier New" panose="02070309020205020404" pitchFamily="49" charset="0"/>
                <a:cs typeface="Courier New" panose="02070309020205020404" pitchFamily="49" charset="0"/>
              </a:rPr>
              <a:t>a_ukborn</a:t>
            </a:r>
            <a:r>
              <a:rPr lang="en-GB" dirty="0">
                <a:latin typeface="Courier New" panose="02070309020205020404" pitchFamily="49" charset="0"/>
                <a:cs typeface="Courier New" panose="02070309020205020404" pitchFamily="49" charset="0"/>
              </a:rPr>
              <a:t>, missing</a:t>
            </a:r>
          </a:p>
          <a:p>
            <a:endParaRPr lang="en-GB" dirty="0">
              <a:latin typeface="Courier New" panose="02070309020205020404" pitchFamily="49" charset="0"/>
              <a:cs typeface="Courier New" panose="02070309020205020404" pitchFamily="49" charset="0"/>
            </a:endParaRPr>
          </a:p>
          <a:p>
            <a:r>
              <a:rPr lang="en-GB" dirty="0">
                <a:latin typeface="Courier New" panose="02070309020205020404" pitchFamily="49" charset="0"/>
                <a:cs typeface="Courier New" panose="02070309020205020404" pitchFamily="49" charset="0"/>
              </a:rPr>
              <a:t>         born in uk   |      Freq.     Percent        Cum.</a:t>
            </a:r>
          </a:p>
          <a:p>
            <a:r>
              <a:rPr lang="en-GB" dirty="0">
                <a:latin typeface="Courier New" panose="02070309020205020404" pitchFamily="49" charset="0"/>
                <a:cs typeface="Courier New" panose="02070309020205020404" pitchFamily="49" charset="0"/>
              </a:rPr>
              <a:t>----------------------+-----------------------------------</a:t>
            </a:r>
          </a:p>
          <a:p>
            <a:r>
              <a:rPr lang="en-GB" dirty="0">
                <a:latin typeface="Courier New" panose="02070309020205020404" pitchFamily="49" charset="0"/>
                <a:cs typeface="Courier New" panose="02070309020205020404" pitchFamily="49" charset="0"/>
              </a:rPr>
              <a:t>              missing |          6        0.01        0.01</a:t>
            </a:r>
          </a:p>
          <a:p>
            <a:r>
              <a:rPr lang="en-GB" dirty="0">
                <a:latin typeface="Courier New" panose="02070309020205020404" pitchFamily="49" charset="0"/>
                <a:cs typeface="Courier New" panose="02070309020205020404" pitchFamily="49" charset="0"/>
              </a:rPr>
              <a:t>              refused |          2        0.00        0.02</a:t>
            </a:r>
          </a:p>
          <a:p>
            <a:r>
              <a:rPr lang="en-GB" dirty="0">
                <a:latin typeface="Courier New" panose="02070309020205020404" pitchFamily="49" charset="0"/>
                <a:cs typeface="Courier New" panose="02070309020205020404" pitchFamily="49" charset="0"/>
              </a:rPr>
              <a:t>           don't know |          8        0.02        0.03</a:t>
            </a:r>
          </a:p>
          <a:p>
            <a:r>
              <a:rPr lang="en-GB" dirty="0">
                <a:latin typeface="Courier New" panose="02070309020205020404" pitchFamily="49" charset="0"/>
                <a:cs typeface="Courier New" panose="02070309020205020404" pitchFamily="49" charset="0"/>
              </a:rPr>
              <a:t>         yes, </a:t>
            </a:r>
            <a:r>
              <a:rPr lang="en-GB" dirty="0" err="1">
                <a:latin typeface="Courier New" panose="02070309020205020404" pitchFamily="49" charset="0"/>
                <a:cs typeface="Courier New" panose="02070309020205020404" pitchFamily="49" charset="0"/>
              </a:rPr>
              <a:t>england</a:t>
            </a:r>
            <a:r>
              <a:rPr lang="en-GB" dirty="0">
                <a:latin typeface="Courier New" panose="02070309020205020404" pitchFamily="49" charset="0"/>
                <a:cs typeface="Courier New" panose="02070309020205020404" pitchFamily="49" charset="0"/>
              </a:rPr>
              <a:t> |     33,480       65.65       65.69</a:t>
            </a:r>
          </a:p>
          <a:p>
            <a:r>
              <a:rPr lang="en-GB" dirty="0">
                <a:latin typeface="Courier New" panose="02070309020205020404" pitchFamily="49" charset="0"/>
                <a:cs typeface="Courier New" panose="02070309020205020404" pitchFamily="49" charset="0"/>
              </a:rPr>
              <a:t>        yes, </a:t>
            </a:r>
            <a:r>
              <a:rPr lang="en-GB" dirty="0" err="1">
                <a:latin typeface="Courier New" panose="02070309020205020404" pitchFamily="49" charset="0"/>
                <a:cs typeface="Courier New" panose="02070309020205020404" pitchFamily="49" charset="0"/>
              </a:rPr>
              <a:t>scotland</a:t>
            </a:r>
            <a:r>
              <a:rPr lang="en-GB" dirty="0">
                <a:latin typeface="Courier New" panose="02070309020205020404" pitchFamily="49" charset="0"/>
                <a:cs typeface="Courier New" panose="02070309020205020404" pitchFamily="49" charset="0"/>
              </a:rPr>
              <a:t> |      3,567        6.99       72.68</a:t>
            </a:r>
          </a:p>
          <a:p>
            <a:r>
              <a:rPr lang="en-GB" dirty="0">
                <a:latin typeface="Courier New" panose="02070309020205020404" pitchFamily="49" charset="0"/>
                <a:cs typeface="Courier New" panose="02070309020205020404" pitchFamily="49" charset="0"/>
              </a:rPr>
              <a:t>           yes, wales |      2,154        4.22       76.91</a:t>
            </a:r>
          </a:p>
          <a:p>
            <a:r>
              <a:rPr lang="en-GB" dirty="0">
                <a:latin typeface="Courier New" panose="02070309020205020404" pitchFamily="49" charset="0"/>
                <a:cs typeface="Courier New" panose="02070309020205020404" pitchFamily="49" charset="0"/>
              </a:rPr>
              <a:t>yes, northern </a:t>
            </a:r>
            <a:r>
              <a:rPr lang="en-GB" dirty="0" err="1">
                <a:latin typeface="Courier New" panose="02070309020205020404" pitchFamily="49" charset="0"/>
                <a:cs typeface="Courier New" panose="02070309020205020404" pitchFamily="49" charset="0"/>
              </a:rPr>
              <a:t>ireland</a:t>
            </a:r>
            <a:r>
              <a:rPr lang="en-GB" dirty="0">
                <a:latin typeface="Courier New" panose="02070309020205020404" pitchFamily="49" charset="0"/>
                <a:cs typeface="Courier New" panose="02070309020205020404" pitchFamily="49" charset="0"/>
              </a:rPr>
              <a:t> |      2,033        3.99       80.89</a:t>
            </a:r>
          </a:p>
          <a:p>
            <a:r>
              <a:rPr lang="en-GB" dirty="0">
                <a:latin typeface="Courier New" panose="02070309020205020404" pitchFamily="49" charset="0"/>
                <a:cs typeface="Courier New" panose="02070309020205020404" pitchFamily="49" charset="0"/>
              </a:rPr>
              <a:t>   not born in the uk |      9,744       19.11      100.00</a:t>
            </a:r>
          </a:p>
          <a:p>
            <a:r>
              <a:rPr lang="en-GB" dirty="0">
                <a:latin typeface="Courier New" panose="02070309020205020404" pitchFamily="49" charset="0"/>
                <a:cs typeface="Courier New" panose="02070309020205020404" pitchFamily="49" charset="0"/>
              </a:rPr>
              <a:t>----------------------+-----------------------------------</a:t>
            </a:r>
          </a:p>
          <a:p>
            <a:r>
              <a:rPr lang="en-GB" dirty="0">
                <a:latin typeface="Courier New" panose="02070309020205020404" pitchFamily="49" charset="0"/>
                <a:cs typeface="Courier New" panose="02070309020205020404" pitchFamily="49" charset="0"/>
              </a:rPr>
              <a:t>                Total |     50,994      100.00</a:t>
            </a:r>
          </a:p>
        </p:txBody>
      </p:sp>
    </p:spTree>
    <p:extLst>
      <p:ext uri="{BB962C8B-B14F-4D97-AF65-F5344CB8AC3E}">
        <p14:creationId xmlns:p14="http://schemas.microsoft.com/office/powerpoint/2010/main" val="94763773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2100" y="-101600"/>
            <a:ext cx="8216900" cy="7263527"/>
          </a:xfrm>
          <a:prstGeom prst="rect">
            <a:avLst/>
          </a:prstGeom>
        </p:spPr>
        <p:txBody>
          <a:bodyPr wrap="square">
            <a:spAutoFit/>
          </a:bodyPr>
          <a:lstStyle/>
          <a:p>
            <a:endParaRPr lang="en-GB" sz="1400" dirty="0"/>
          </a:p>
          <a:p>
            <a:r>
              <a:rPr lang="en-GB" sz="1400" dirty="0" smtClean="0">
                <a:latin typeface="Courier New" panose="02070309020205020404" pitchFamily="49" charset="0"/>
                <a:cs typeface="Courier New" panose="02070309020205020404" pitchFamily="49" charset="0"/>
              </a:rPr>
              <a:t>tab </a:t>
            </a:r>
            <a:r>
              <a:rPr lang="en-GB" sz="1400" dirty="0" err="1">
                <a:latin typeface="Courier New" panose="02070309020205020404" pitchFamily="49" charset="0"/>
                <a:cs typeface="Courier New" panose="02070309020205020404" pitchFamily="49" charset="0"/>
              </a:rPr>
              <a:t>a_ukborn</a:t>
            </a:r>
            <a:r>
              <a:rPr lang="en-GB" sz="1400" dirty="0">
                <a:latin typeface="Courier New" panose="02070309020205020404" pitchFamily="49" charset="0"/>
                <a:cs typeface="Courier New" panose="02070309020205020404" pitchFamily="49" charset="0"/>
              </a:rPr>
              <a:t>, missing</a:t>
            </a:r>
          </a:p>
          <a:p>
            <a:endParaRPr lang="en-GB" sz="1400" dirty="0">
              <a:latin typeface="Courier New" panose="02070309020205020404" pitchFamily="49" charset="0"/>
              <a:cs typeface="Courier New" panose="02070309020205020404" pitchFamily="49" charset="0"/>
            </a:endParaRPr>
          </a:p>
          <a:p>
            <a:r>
              <a:rPr lang="en-GB" sz="1400" dirty="0">
                <a:latin typeface="Courier New" panose="02070309020205020404" pitchFamily="49" charset="0"/>
                <a:cs typeface="Courier New" panose="02070309020205020404" pitchFamily="49" charset="0"/>
              </a:rPr>
              <a:t>         born in uk   |      Freq.     Percent        Cum.</a:t>
            </a:r>
          </a:p>
          <a:p>
            <a:r>
              <a:rPr lang="en-GB" sz="1400" dirty="0">
                <a:latin typeface="Courier New" panose="02070309020205020404" pitchFamily="49" charset="0"/>
                <a:cs typeface="Courier New" panose="02070309020205020404" pitchFamily="49" charset="0"/>
              </a:rPr>
              <a:t>----------------------+-----------------------------------</a:t>
            </a:r>
          </a:p>
          <a:p>
            <a:r>
              <a:rPr lang="en-GB" sz="1400" dirty="0">
                <a:latin typeface="Courier New" panose="02070309020205020404" pitchFamily="49" charset="0"/>
                <a:cs typeface="Courier New" panose="02070309020205020404" pitchFamily="49" charset="0"/>
              </a:rPr>
              <a:t>              missing |          6        0.01        0.01</a:t>
            </a:r>
          </a:p>
          <a:p>
            <a:r>
              <a:rPr lang="en-GB" sz="1400" dirty="0">
                <a:latin typeface="Courier New" panose="02070309020205020404" pitchFamily="49" charset="0"/>
                <a:cs typeface="Courier New" panose="02070309020205020404" pitchFamily="49" charset="0"/>
              </a:rPr>
              <a:t>              refused |          2        0.00        0.02</a:t>
            </a:r>
          </a:p>
          <a:p>
            <a:r>
              <a:rPr lang="en-GB" sz="1400" dirty="0">
                <a:latin typeface="Courier New" panose="02070309020205020404" pitchFamily="49" charset="0"/>
                <a:cs typeface="Courier New" panose="02070309020205020404" pitchFamily="49" charset="0"/>
              </a:rPr>
              <a:t>           don't know |          8        0.02        0.03</a:t>
            </a:r>
          </a:p>
          <a:p>
            <a:r>
              <a:rPr lang="en-GB" sz="1400" dirty="0">
                <a:latin typeface="Courier New" panose="02070309020205020404" pitchFamily="49" charset="0"/>
                <a:cs typeface="Courier New" panose="02070309020205020404" pitchFamily="49" charset="0"/>
              </a:rPr>
              <a:t>         yes, </a:t>
            </a:r>
            <a:r>
              <a:rPr lang="en-GB" sz="1400" dirty="0" err="1">
                <a:latin typeface="Courier New" panose="02070309020205020404" pitchFamily="49" charset="0"/>
                <a:cs typeface="Courier New" panose="02070309020205020404" pitchFamily="49" charset="0"/>
              </a:rPr>
              <a:t>england</a:t>
            </a:r>
            <a:r>
              <a:rPr lang="en-GB" sz="1400" dirty="0">
                <a:latin typeface="Courier New" panose="02070309020205020404" pitchFamily="49" charset="0"/>
                <a:cs typeface="Courier New" panose="02070309020205020404" pitchFamily="49" charset="0"/>
              </a:rPr>
              <a:t> |     33,480       65.65       65.69</a:t>
            </a:r>
          </a:p>
          <a:p>
            <a:r>
              <a:rPr lang="en-GB" sz="1400" dirty="0">
                <a:latin typeface="Courier New" panose="02070309020205020404" pitchFamily="49" charset="0"/>
                <a:cs typeface="Courier New" panose="02070309020205020404" pitchFamily="49" charset="0"/>
              </a:rPr>
              <a:t>        yes, </a:t>
            </a:r>
            <a:r>
              <a:rPr lang="en-GB" sz="1400" dirty="0" err="1">
                <a:latin typeface="Courier New" panose="02070309020205020404" pitchFamily="49" charset="0"/>
                <a:cs typeface="Courier New" panose="02070309020205020404" pitchFamily="49" charset="0"/>
              </a:rPr>
              <a:t>scotland</a:t>
            </a:r>
            <a:r>
              <a:rPr lang="en-GB" sz="1400" dirty="0">
                <a:latin typeface="Courier New" panose="02070309020205020404" pitchFamily="49" charset="0"/>
                <a:cs typeface="Courier New" panose="02070309020205020404" pitchFamily="49" charset="0"/>
              </a:rPr>
              <a:t> |      3,567        6.99       72.68</a:t>
            </a:r>
          </a:p>
          <a:p>
            <a:r>
              <a:rPr lang="en-GB" sz="1400" dirty="0">
                <a:latin typeface="Courier New" panose="02070309020205020404" pitchFamily="49" charset="0"/>
                <a:cs typeface="Courier New" panose="02070309020205020404" pitchFamily="49" charset="0"/>
              </a:rPr>
              <a:t>           yes, wales |      2,154        4.22       76.91</a:t>
            </a:r>
          </a:p>
          <a:p>
            <a:r>
              <a:rPr lang="en-GB" sz="1400" dirty="0">
                <a:latin typeface="Courier New" panose="02070309020205020404" pitchFamily="49" charset="0"/>
                <a:cs typeface="Courier New" panose="02070309020205020404" pitchFamily="49" charset="0"/>
              </a:rPr>
              <a:t>yes, northern </a:t>
            </a:r>
            <a:r>
              <a:rPr lang="en-GB" sz="1400" dirty="0" err="1">
                <a:latin typeface="Courier New" panose="02070309020205020404" pitchFamily="49" charset="0"/>
                <a:cs typeface="Courier New" panose="02070309020205020404" pitchFamily="49" charset="0"/>
              </a:rPr>
              <a:t>ireland</a:t>
            </a:r>
            <a:r>
              <a:rPr lang="en-GB" sz="1400" dirty="0">
                <a:latin typeface="Courier New" panose="02070309020205020404" pitchFamily="49" charset="0"/>
                <a:cs typeface="Courier New" panose="02070309020205020404" pitchFamily="49" charset="0"/>
              </a:rPr>
              <a:t> |      2,033        3.99       80.89</a:t>
            </a:r>
          </a:p>
          <a:p>
            <a:r>
              <a:rPr lang="en-GB" sz="1400" dirty="0">
                <a:latin typeface="Courier New" panose="02070309020205020404" pitchFamily="49" charset="0"/>
                <a:cs typeface="Courier New" panose="02070309020205020404" pitchFamily="49" charset="0"/>
              </a:rPr>
              <a:t>   not born in the uk |      9,744       19.11      100.00</a:t>
            </a:r>
          </a:p>
          <a:p>
            <a:r>
              <a:rPr lang="en-GB" sz="1400" dirty="0">
                <a:latin typeface="Courier New" panose="02070309020205020404" pitchFamily="49" charset="0"/>
                <a:cs typeface="Courier New" panose="02070309020205020404" pitchFamily="49" charset="0"/>
              </a:rPr>
              <a:t>----------------------+-----------------------------------</a:t>
            </a:r>
          </a:p>
          <a:p>
            <a:r>
              <a:rPr lang="en-GB" sz="1400" dirty="0">
                <a:latin typeface="Courier New" panose="02070309020205020404" pitchFamily="49" charset="0"/>
                <a:cs typeface="Courier New" panose="02070309020205020404" pitchFamily="49" charset="0"/>
              </a:rPr>
              <a:t>                Total |     50,994      </a:t>
            </a:r>
            <a:r>
              <a:rPr lang="en-GB" sz="1400" dirty="0" smtClean="0">
                <a:latin typeface="Courier New" panose="02070309020205020404" pitchFamily="49" charset="0"/>
                <a:cs typeface="Courier New" panose="02070309020205020404" pitchFamily="49" charset="0"/>
              </a:rPr>
              <a:t>100.00</a:t>
            </a:r>
          </a:p>
          <a:p>
            <a:endParaRPr lang="en-GB" sz="1400" dirty="0" smtClean="0">
              <a:latin typeface="Courier New" panose="02070309020205020404" pitchFamily="49" charset="0"/>
              <a:cs typeface="Courier New" panose="02070309020205020404" pitchFamily="49" charset="0"/>
            </a:endParaRPr>
          </a:p>
          <a:p>
            <a:endParaRPr lang="en-GB" sz="1400" dirty="0">
              <a:latin typeface="Courier New" panose="02070309020205020404" pitchFamily="49" charset="0"/>
              <a:cs typeface="Courier New" panose="02070309020205020404" pitchFamily="49" charset="0"/>
            </a:endParaRPr>
          </a:p>
          <a:p>
            <a:r>
              <a:rPr lang="en-GB" sz="1400" dirty="0" smtClean="0">
                <a:latin typeface="Courier New" panose="02070309020205020404" pitchFamily="49" charset="0"/>
                <a:cs typeface="Courier New" panose="02070309020205020404" pitchFamily="49" charset="0"/>
              </a:rPr>
              <a:t>tab </a:t>
            </a:r>
            <a:r>
              <a:rPr lang="en-GB" sz="1400" dirty="0" err="1">
                <a:latin typeface="Courier New" panose="02070309020205020404" pitchFamily="49" charset="0"/>
                <a:cs typeface="Courier New" panose="02070309020205020404" pitchFamily="49" charset="0"/>
              </a:rPr>
              <a:t>b_ukborn</a:t>
            </a:r>
            <a:r>
              <a:rPr lang="en-GB" sz="1400" dirty="0">
                <a:latin typeface="Courier New" panose="02070309020205020404" pitchFamily="49" charset="0"/>
                <a:cs typeface="Courier New" panose="02070309020205020404" pitchFamily="49" charset="0"/>
              </a:rPr>
              <a:t>, missing</a:t>
            </a:r>
          </a:p>
          <a:p>
            <a:endParaRPr lang="en-GB" sz="1400" dirty="0">
              <a:latin typeface="Courier New" panose="02070309020205020404" pitchFamily="49" charset="0"/>
              <a:cs typeface="Courier New" panose="02070309020205020404" pitchFamily="49" charset="0"/>
            </a:endParaRPr>
          </a:p>
          <a:p>
            <a:r>
              <a:rPr lang="en-GB" sz="1400" dirty="0">
                <a:latin typeface="Courier New" panose="02070309020205020404" pitchFamily="49" charset="0"/>
                <a:cs typeface="Courier New" panose="02070309020205020404" pitchFamily="49" charset="0"/>
              </a:rPr>
              <a:t>         born in uk   |      Freq.     Percent        Cum.</a:t>
            </a:r>
          </a:p>
          <a:p>
            <a:r>
              <a:rPr lang="en-GB" sz="1400" dirty="0">
                <a:latin typeface="Courier New" panose="02070309020205020404" pitchFamily="49" charset="0"/>
                <a:cs typeface="Courier New" panose="02070309020205020404" pitchFamily="49" charset="0"/>
              </a:rPr>
              <a:t>----------------------+-----------------------------------</a:t>
            </a:r>
          </a:p>
          <a:p>
            <a:r>
              <a:rPr lang="en-GB" sz="1400" dirty="0">
                <a:latin typeface="Courier New" panose="02070309020205020404" pitchFamily="49" charset="0"/>
                <a:cs typeface="Courier New" panose="02070309020205020404" pitchFamily="49" charset="0"/>
              </a:rPr>
              <a:t>              missing |          1        0.00        0.00</a:t>
            </a:r>
          </a:p>
          <a:p>
            <a:r>
              <a:rPr lang="en-GB" sz="1400" dirty="0">
                <a:latin typeface="Courier New" panose="02070309020205020404" pitchFamily="49" charset="0"/>
                <a:cs typeface="Courier New" panose="02070309020205020404" pitchFamily="49" charset="0"/>
              </a:rPr>
              <a:t>         inapplicable |     46,811       69.66       69.66</a:t>
            </a:r>
          </a:p>
          <a:p>
            <a:r>
              <a:rPr lang="en-GB" sz="1400" dirty="0">
                <a:latin typeface="Courier New" panose="02070309020205020404" pitchFamily="49" charset="0"/>
                <a:cs typeface="Courier New" panose="02070309020205020404" pitchFamily="49" charset="0"/>
              </a:rPr>
              <a:t>           don't know |          8        0.01       69.67</a:t>
            </a:r>
          </a:p>
          <a:p>
            <a:r>
              <a:rPr lang="en-GB" sz="1400" dirty="0">
                <a:latin typeface="Courier New" panose="02070309020205020404" pitchFamily="49" charset="0"/>
                <a:cs typeface="Courier New" panose="02070309020205020404" pitchFamily="49" charset="0"/>
              </a:rPr>
              <a:t>         yes, </a:t>
            </a:r>
            <a:r>
              <a:rPr lang="en-GB" sz="1400" dirty="0" err="1">
                <a:latin typeface="Courier New" panose="02070309020205020404" pitchFamily="49" charset="0"/>
                <a:cs typeface="Courier New" panose="02070309020205020404" pitchFamily="49" charset="0"/>
              </a:rPr>
              <a:t>england</a:t>
            </a:r>
            <a:r>
              <a:rPr lang="en-GB" sz="1400" dirty="0">
                <a:latin typeface="Courier New" panose="02070309020205020404" pitchFamily="49" charset="0"/>
                <a:cs typeface="Courier New" panose="02070309020205020404" pitchFamily="49" charset="0"/>
              </a:rPr>
              <a:t> |      4,834        7.19       76.86</a:t>
            </a:r>
          </a:p>
          <a:p>
            <a:r>
              <a:rPr lang="en-GB" sz="1400" dirty="0">
                <a:latin typeface="Courier New" panose="02070309020205020404" pitchFamily="49" charset="0"/>
                <a:cs typeface="Courier New" panose="02070309020205020404" pitchFamily="49" charset="0"/>
              </a:rPr>
              <a:t>        yes, </a:t>
            </a:r>
            <a:r>
              <a:rPr lang="en-GB" sz="1400" dirty="0" err="1">
                <a:latin typeface="Courier New" panose="02070309020205020404" pitchFamily="49" charset="0"/>
                <a:cs typeface="Courier New" panose="02070309020205020404" pitchFamily="49" charset="0"/>
              </a:rPr>
              <a:t>scotland</a:t>
            </a:r>
            <a:r>
              <a:rPr lang="en-GB" sz="1400" dirty="0">
                <a:latin typeface="Courier New" panose="02070309020205020404" pitchFamily="49" charset="0"/>
                <a:cs typeface="Courier New" panose="02070309020205020404" pitchFamily="49" charset="0"/>
              </a:rPr>
              <a:t> |        599        0.89       77.75</a:t>
            </a:r>
          </a:p>
          <a:p>
            <a:r>
              <a:rPr lang="en-GB" sz="1400" dirty="0">
                <a:latin typeface="Courier New" panose="02070309020205020404" pitchFamily="49" charset="0"/>
                <a:cs typeface="Courier New" panose="02070309020205020404" pitchFamily="49" charset="0"/>
              </a:rPr>
              <a:t>           yes, wales |        402        0.60       78.35</a:t>
            </a:r>
          </a:p>
          <a:p>
            <a:r>
              <a:rPr lang="en-GB" sz="1400" dirty="0">
                <a:latin typeface="Courier New" panose="02070309020205020404" pitchFamily="49" charset="0"/>
                <a:cs typeface="Courier New" panose="02070309020205020404" pitchFamily="49" charset="0"/>
              </a:rPr>
              <a:t>yes, northern </a:t>
            </a:r>
            <a:r>
              <a:rPr lang="en-GB" sz="1400" dirty="0" err="1">
                <a:latin typeface="Courier New" panose="02070309020205020404" pitchFamily="49" charset="0"/>
                <a:cs typeface="Courier New" panose="02070309020205020404" pitchFamily="49" charset="0"/>
              </a:rPr>
              <a:t>ireland</a:t>
            </a:r>
            <a:r>
              <a:rPr lang="en-GB" sz="1400" dirty="0">
                <a:latin typeface="Courier New" panose="02070309020205020404" pitchFamily="49" charset="0"/>
                <a:cs typeface="Courier New" panose="02070309020205020404" pitchFamily="49" charset="0"/>
              </a:rPr>
              <a:t> |        355        0.53       78.88</a:t>
            </a:r>
          </a:p>
          <a:p>
            <a:r>
              <a:rPr lang="en-GB" sz="1400" dirty="0">
                <a:latin typeface="Courier New" panose="02070309020205020404" pitchFamily="49" charset="0"/>
                <a:cs typeface="Courier New" panose="02070309020205020404" pitchFamily="49" charset="0"/>
              </a:rPr>
              <a:t>   not born in the uk |      1,587        2.36       81.24</a:t>
            </a:r>
          </a:p>
          <a:p>
            <a:r>
              <a:rPr lang="en-GB" sz="1400" dirty="0">
                <a:latin typeface="Courier New" panose="02070309020205020404" pitchFamily="49" charset="0"/>
                <a:cs typeface="Courier New" panose="02070309020205020404" pitchFamily="49" charset="0"/>
              </a:rPr>
              <a:t>                    . |     12,606       18.76      100.00</a:t>
            </a:r>
          </a:p>
          <a:p>
            <a:r>
              <a:rPr lang="en-GB" sz="1400" dirty="0">
                <a:latin typeface="Courier New" panose="02070309020205020404" pitchFamily="49" charset="0"/>
                <a:cs typeface="Courier New" panose="02070309020205020404" pitchFamily="49" charset="0"/>
              </a:rPr>
              <a:t>----------------------+-----------------------------------</a:t>
            </a:r>
          </a:p>
          <a:p>
            <a:r>
              <a:rPr lang="en-GB" sz="1400" dirty="0">
                <a:latin typeface="Courier New" panose="02070309020205020404" pitchFamily="49" charset="0"/>
                <a:cs typeface="Courier New" panose="02070309020205020404" pitchFamily="49" charset="0"/>
              </a:rPr>
              <a:t>                Total |     67,203      100.00</a:t>
            </a:r>
          </a:p>
          <a:p>
            <a:endParaRPr lang="en-GB"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28621779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0500" y="1205449"/>
            <a:ext cx="12192000" cy="3385542"/>
          </a:xfrm>
          <a:prstGeom prst="rect">
            <a:avLst/>
          </a:prstGeom>
        </p:spPr>
        <p:txBody>
          <a:bodyPr wrap="square">
            <a:spAutoFit/>
          </a:bodyPr>
          <a:lstStyle/>
          <a:p>
            <a:r>
              <a:rPr lang="en-GB" sz="1400" dirty="0">
                <a:latin typeface="Courier New" panose="02070309020205020404" pitchFamily="49" charset="0"/>
                <a:cs typeface="Courier New" panose="02070309020205020404" pitchFamily="49" charset="0"/>
              </a:rPr>
              <a:t>. tab </a:t>
            </a:r>
            <a:r>
              <a:rPr lang="en-GB" sz="1400" dirty="0" err="1">
                <a:latin typeface="Courier New" panose="02070309020205020404" pitchFamily="49" charset="0"/>
                <a:cs typeface="Courier New" panose="02070309020205020404" pitchFamily="49" charset="0"/>
              </a:rPr>
              <a:t>b_ukborn</a:t>
            </a:r>
            <a:r>
              <a:rPr lang="en-GB" sz="1400" dirty="0">
                <a:latin typeface="Courier New" panose="02070309020205020404" pitchFamily="49" charset="0"/>
                <a:cs typeface="Courier New" panose="02070309020205020404" pitchFamily="49" charset="0"/>
              </a:rPr>
              <a:t> </a:t>
            </a:r>
            <a:r>
              <a:rPr lang="en-GB" sz="1400" dirty="0" err="1">
                <a:latin typeface="Courier New" panose="02070309020205020404" pitchFamily="49" charset="0"/>
                <a:cs typeface="Courier New" panose="02070309020205020404" pitchFamily="49" charset="0"/>
              </a:rPr>
              <a:t>b_hhorig</a:t>
            </a:r>
            <a:endParaRPr lang="en-GB" sz="1400" dirty="0">
              <a:latin typeface="Courier New" panose="02070309020205020404" pitchFamily="49" charset="0"/>
              <a:cs typeface="Courier New" panose="02070309020205020404" pitchFamily="49" charset="0"/>
            </a:endParaRPr>
          </a:p>
          <a:p>
            <a:endParaRPr lang="en-GB" sz="1400" dirty="0">
              <a:latin typeface="Courier New" panose="02070309020205020404" pitchFamily="49" charset="0"/>
              <a:cs typeface="Courier New" panose="02070309020205020404" pitchFamily="49" charset="0"/>
            </a:endParaRPr>
          </a:p>
          <a:p>
            <a:r>
              <a:rPr lang="en-GB" sz="1400" dirty="0">
                <a:latin typeface="Courier New" panose="02070309020205020404" pitchFamily="49" charset="0"/>
                <a:cs typeface="Courier New" panose="02070309020205020404" pitchFamily="49" charset="0"/>
              </a:rPr>
              <a:t>                      |                                sample origin</a:t>
            </a:r>
          </a:p>
          <a:p>
            <a:r>
              <a:rPr lang="en-GB" sz="1400" dirty="0">
                <a:latin typeface="Courier New" panose="02070309020205020404" pitchFamily="49" charset="0"/>
                <a:cs typeface="Courier New" panose="02070309020205020404" pitchFamily="49" charset="0"/>
              </a:rPr>
              <a:t>         born in uk   | </a:t>
            </a:r>
            <a:r>
              <a:rPr lang="en-GB" sz="1400" dirty="0" err="1">
                <a:latin typeface="Courier New" panose="02070309020205020404" pitchFamily="49" charset="0"/>
                <a:cs typeface="Courier New" panose="02070309020205020404" pitchFamily="49" charset="0"/>
              </a:rPr>
              <a:t>ukhls</a:t>
            </a:r>
            <a:r>
              <a:rPr lang="en-GB" sz="1400" dirty="0">
                <a:latin typeface="Courier New" panose="02070309020205020404" pitchFamily="49" charset="0"/>
                <a:cs typeface="Courier New" panose="02070309020205020404" pitchFamily="49" charset="0"/>
              </a:rPr>
              <a:t> </a:t>
            </a:r>
            <a:r>
              <a:rPr lang="en-GB" sz="1400" dirty="0" err="1">
                <a:latin typeface="Courier New" panose="02070309020205020404" pitchFamily="49" charset="0"/>
                <a:cs typeface="Courier New" panose="02070309020205020404" pitchFamily="49" charset="0"/>
              </a:rPr>
              <a:t>gb</a:t>
            </a:r>
            <a:r>
              <a:rPr lang="en-GB" sz="1400" dirty="0">
                <a:latin typeface="Courier New" panose="02070309020205020404" pitchFamily="49" charset="0"/>
                <a:cs typeface="Courier New" panose="02070309020205020404" pitchFamily="49" charset="0"/>
              </a:rPr>
              <a:t>   </a:t>
            </a:r>
            <a:r>
              <a:rPr lang="en-GB" sz="1400" dirty="0" err="1">
                <a:latin typeface="Courier New" panose="02070309020205020404" pitchFamily="49" charset="0"/>
                <a:cs typeface="Courier New" panose="02070309020205020404" pitchFamily="49" charset="0"/>
              </a:rPr>
              <a:t>ukhls</a:t>
            </a:r>
            <a:r>
              <a:rPr lang="en-GB" sz="1400" dirty="0">
                <a:latin typeface="Courier New" panose="02070309020205020404" pitchFamily="49" charset="0"/>
                <a:cs typeface="Courier New" panose="02070309020205020404" pitchFamily="49" charset="0"/>
              </a:rPr>
              <a:t> </a:t>
            </a:r>
            <a:r>
              <a:rPr lang="en-GB" sz="1400" dirty="0" err="1">
                <a:latin typeface="Courier New" panose="02070309020205020404" pitchFamily="49" charset="0"/>
                <a:cs typeface="Courier New" panose="02070309020205020404" pitchFamily="49" charset="0"/>
              </a:rPr>
              <a:t>ni</a:t>
            </a:r>
            <a:r>
              <a:rPr lang="en-GB" sz="1400" dirty="0">
                <a:latin typeface="Courier New" panose="02070309020205020404" pitchFamily="49" charset="0"/>
                <a:cs typeface="Courier New" panose="02070309020205020404" pitchFamily="49" charset="0"/>
              </a:rPr>
              <a:t>   </a:t>
            </a:r>
            <a:r>
              <a:rPr lang="en-GB" sz="1400" dirty="0" err="1">
                <a:latin typeface="Courier New" panose="02070309020205020404" pitchFamily="49" charset="0"/>
                <a:cs typeface="Courier New" panose="02070309020205020404" pitchFamily="49" charset="0"/>
              </a:rPr>
              <a:t>bhps</a:t>
            </a:r>
            <a:r>
              <a:rPr lang="en-GB" sz="1400" dirty="0">
                <a:latin typeface="Courier New" panose="02070309020205020404" pitchFamily="49" charset="0"/>
                <a:cs typeface="Courier New" panose="02070309020205020404" pitchFamily="49" charset="0"/>
              </a:rPr>
              <a:t> </a:t>
            </a:r>
            <a:r>
              <a:rPr lang="en-GB" sz="1400" dirty="0" err="1">
                <a:latin typeface="Courier New" panose="02070309020205020404" pitchFamily="49" charset="0"/>
                <a:cs typeface="Courier New" panose="02070309020205020404" pitchFamily="49" charset="0"/>
              </a:rPr>
              <a:t>gb</a:t>
            </a:r>
            <a:r>
              <a:rPr lang="en-GB" sz="1400" dirty="0">
                <a:latin typeface="Courier New" panose="02070309020205020404" pitchFamily="49" charset="0"/>
                <a:cs typeface="Courier New" panose="02070309020205020404" pitchFamily="49" charset="0"/>
              </a:rPr>
              <a:t> 1  </a:t>
            </a:r>
            <a:r>
              <a:rPr lang="en-GB" sz="1400" dirty="0" err="1">
                <a:latin typeface="Courier New" panose="02070309020205020404" pitchFamily="49" charset="0"/>
                <a:cs typeface="Courier New" panose="02070309020205020404" pitchFamily="49" charset="0"/>
              </a:rPr>
              <a:t>bhps</a:t>
            </a:r>
            <a:r>
              <a:rPr lang="en-GB" sz="1400" dirty="0">
                <a:latin typeface="Courier New" panose="02070309020205020404" pitchFamily="49" charset="0"/>
                <a:cs typeface="Courier New" panose="02070309020205020404" pitchFamily="49" charset="0"/>
              </a:rPr>
              <a:t> </a:t>
            </a:r>
            <a:r>
              <a:rPr lang="en-GB" sz="1400" dirty="0" err="1">
                <a:latin typeface="Courier New" panose="02070309020205020404" pitchFamily="49" charset="0"/>
                <a:cs typeface="Courier New" panose="02070309020205020404" pitchFamily="49" charset="0"/>
              </a:rPr>
              <a:t>sco</a:t>
            </a:r>
            <a:r>
              <a:rPr lang="en-GB" sz="1400" dirty="0">
                <a:latin typeface="Courier New" panose="02070309020205020404" pitchFamily="49" charset="0"/>
                <a:cs typeface="Courier New" panose="02070309020205020404" pitchFamily="49" charset="0"/>
              </a:rPr>
              <a:t>   </a:t>
            </a:r>
            <a:r>
              <a:rPr lang="en-GB" sz="1400" dirty="0" err="1">
                <a:latin typeface="Courier New" panose="02070309020205020404" pitchFamily="49" charset="0"/>
                <a:cs typeface="Courier New" panose="02070309020205020404" pitchFamily="49" charset="0"/>
              </a:rPr>
              <a:t>bhps</a:t>
            </a:r>
            <a:r>
              <a:rPr lang="en-GB" sz="1400" dirty="0">
                <a:latin typeface="Courier New" panose="02070309020205020404" pitchFamily="49" charset="0"/>
                <a:cs typeface="Courier New" panose="02070309020205020404" pitchFamily="49" charset="0"/>
              </a:rPr>
              <a:t> </a:t>
            </a:r>
            <a:r>
              <a:rPr lang="en-GB" sz="1400" dirty="0" err="1">
                <a:latin typeface="Courier New" panose="02070309020205020404" pitchFamily="49" charset="0"/>
                <a:cs typeface="Courier New" panose="02070309020205020404" pitchFamily="49" charset="0"/>
              </a:rPr>
              <a:t>wal</a:t>
            </a:r>
            <a:r>
              <a:rPr lang="en-GB" sz="1400" dirty="0">
                <a:latin typeface="Courier New" panose="02070309020205020404" pitchFamily="49" charset="0"/>
                <a:cs typeface="Courier New" panose="02070309020205020404" pitchFamily="49" charset="0"/>
              </a:rPr>
              <a:t>   </a:t>
            </a:r>
            <a:r>
              <a:rPr lang="en-GB" sz="1400" dirty="0" err="1">
                <a:latin typeface="Courier New" panose="02070309020205020404" pitchFamily="49" charset="0"/>
                <a:cs typeface="Courier New" panose="02070309020205020404" pitchFamily="49" charset="0"/>
              </a:rPr>
              <a:t>bhps</a:t>
            </a:r>
            <a:r>
              <a:rPr lang="en-GB" sz="1400" dirty="0">
                <a:latin typeface="Courier New" panose="02070309020205020404" pitchFamily="49" charset="0"/>
                <a:cs typeface="Courier New" panose="02070309020205020404" pitchFamily="49" charset="0"/>
              </a:rPr>
              <a:t> </a:t>
            </a:r>
            <a:r>
              <a:rPr lang="en-GB" sz="1400" dirty="0" err="1">
                <a:latin typeface="Courier New" panose="02070309020205020404" pitchFamily="49" charset="0"/>
                <a:cs typeface="Courier New" panose="02070309020205020404" pitchFamily="49" charset="0"/>
              </a:rPr>
              <a:t>ni</a:t>
            </a:r>
            <a:r>
              <a:rPr lang="en-GB" sz="1400" dirty="0">
                <a:latin typeface="Courier New" panose="02070309020205020404" pitchFamily="49" charset="0"/>
                <a:cs typeface="Courier New" panose="02070309020205020404" pitchFamily="49" charset="0"/>
              </a:rPr>
              <a:t> 2  </a:t>
            </a:r>
            <a:r>
              <a:rPr lang="en-GB" sz="1400" dirty="0" err="1">
                <a:latin typeface="Courier New" panose="02070309020205020404" pitchFamily="49" charset="0"/>
                <a:cs typeface="Courier New" panose="02070309020205020404" pitchFamily="49" charset="0"/>
              </a:rPr>
              <a:t>ukhls</a:t>
            </a:r>
            <a:r>
              <a:rPr lang="en-GB" sz="1400" dirty="0">
                <a:latin typeface="Courier New" panose="02070309020205020404" pitchFamily="49" charset="0"/>
                <a:cs typeface="Courier New" panose="02070309020205020404" pitchFamily="49" charset="0"/>
              </a:rPr>
              <a:t> </a:t>
            </a:r>
            <a:r>
              <a:rPr lang="en-GB" sz="1400" dirty="0" err="1">
                <a:latin typeface="Courier New" panose="02070309020205020404" pitchFamily="49" charset="0"/>
                <a:cs typeface="Courier New" panose="02070309020205020404" pitchFamily="49" charset="0"/>
              </a:rPr>
              <a:t>emb</a:t>
            </a:r>
            <a:r>
              <a:rPr lang="en-GB" sz="1400" dirty="0">
                <a:latin typeface="Courier New" panose="02070309020205020404" pitchFamily="49" charset="0"/>
                <a:cs typeface="Courier New" panose="02070309020205020404" pitchFamily="49" charset="0"/>
              </a:rPr>
              <a:t> |     Total</a:t>
            </a:r>
          </a:p>
          <a:p>
            <a:r>
              <a:rPr lang="en-GB" sz="1400" dirty="0">
                <a:latin typeface="Courier New" panose="02070309020205020404" pitchFamily="49" charset="0"/>
                <a:cs typeface="Courier New" panose="02070309020205020404" pitchFamily="49" charset="0"/>
              </a:rPr>
              <a:t>----------------------+-----------------------------------------------------------------------------+----------</a:t>
            </a:r>
          </a:p>
          <a:p>
            <a:r>
              <a:rPr lang="en-GB" sz="1400" dirty="0">
                <a:latin typeface="Courier New" panose="02070309020205020404" pitchFamily="49" charset="0"/>
                <a:cs typeface="Courier New" panose="02070309020205020404" pitchFamily="49" charset="0"/>
              </a:rPr>
              <a:t>              missing |         0          0          0          0          0          0          1 |         1 </a:t>
            </a:r>
          </a:p>
          <a:p>
            <a:r>
              <a:rPr lang="en-GB" sz="1400" dirty="0">
                <a:latin typeface="Courier New" panose="02070309020205020404" pitchFamily="49" charset="0"/>
                <a:cs typeface="Courier New" panose="02070309020205020404" pitchFamily="49" charset="0"/>
              </a:rPr>
              <a:t>         inapplicable |    30,018      1,655      5,961      1,436      1,601      1,908      4,232 |    46,811 </a:t>
            </a:r>
          </a:p>
          <a:p>
            <a:r>
              <a:rPr lang="en-GB" sz="1400" dirty="0">
                <a:latin typeface="Courier New" panose="02070309020205020404" pitchFamily="49" charset="0"/>
                <a:cs typeface="Courier New" panose="02070309020205020404" pitchFamily="49" charset="0"/>
              </a:rPr>
              <a:t>           don't know |         5          0          1          0          1          0          1 |         8 </a:t>
            </a:r>
          </a:p>
          <a:p>
            <a:r>
              <a:rPr lang="en-GB" sz="1400" dirty="0">
                <a:latin typeface="Courier New" panose="02070309020205020404" pitchFamily="49" charset="0"/>
                <a:cs typeface="Courier New" panose="02070309020205020404" pitchFamily="49" charset="0"/>
              </a:rPr>
              <a:t>         yes, </a:t>
            </a:r>
            <a:r>
              <a:rPr lang="en-GB" sz="1400" dirty="0" err="1">
                <a:latin typeface="Courier New" panose="02070309020205020404" pitchFamily="49" charset="0"/>
                <a:cs typeface="Courier New" panose="02070309020205020404" pitchFamily="49" charset="0"/>
              </a:rPr>
              <a:t>england</a:t>
            </a:r>
            <a:r>
              <a:rPr lang="en-GB" sz="1400" dirty="0">
                <a:latin typeface="Courier New" panose="02070309020205020404" pitchFamily="49" charset="0"/>
                <a:cs typeface="Courier New" panose="02070309020205020404" pitchFamily="49" charset="0"/>
              </a:rPr>
              <a:t> |     3,765         10        518          9         33          6        493 |     4,834 </a:t>
            </a:r>
          </a:p>
          <a:p>
            <a:r>
              <a:rPr lang="en-GB" sz="1400" dirty="0">
                <a:latin typeface="Courier New" panose="02070309020205020404" pitchFamily="49" charset="0"/>
                <a:cs typeface="Courier New" panose="02070309020205020404" pitchFamily="49" charset="0"/>
              </a:rPr>
              <a:t>        yes, </a:t>
            </a:r>
            <a:r>
              <a:rPr lang="en-GB" sz="1400" dirty="0" err="1">
                <a:latin typeface="Courier New" panose="02070309020205020404" pitchFamily="49" charset="0"/>
                <a:cs typeface="Courier New" panose="02070309020205020404" pitchFamily="49" charset="0"/>
              </a:rPr>
              <a:t>scotland</a:t>
            </a:r>
            <a:r>
              <a:rPr lang="en-GB" sz="1400" dirty="0">
                <a:latin typeface="Courier New" panose="02070309020205020404" pitchFamily="49" charset="0"/>
                <a:cs typeface="Courier New" panose="02070309020205020404" pitchFamily="49" charset="0"/>
              </a:rPr>
              <a:t> |       407          2         52        125          4          3          6 |       599 </a:t>
            </a:r>
          </a:p>
          <a:p>
            <a:r>
              <a:rPr lang="en-GB" sz="1400" dirty="0">
                <a:latin typeface="Courier New" panose="02070309020205020404" pitchFamily="49" charset="0"/>
                <a:cs typeface="Courier New" panose="02070309020205020404" pitchFamily="49" charset="0"/>
              </a:rPr>
              <a:t>           yes, wales |       222          0         29          0        150          0          1 |       402 </a:t>
            </a:r>
          </a:p>
          <a:p>
            <a:r>
              <a:rPr lang="en-GB" sz="1400" dirty="0">
                <a:latin typeface="Courier New" panose="02070309020205020404" pitchFamily="49" charset="0"/>
                <a:cs typeface="Courier New" panose="02070309020205020404" pitchFamily="49" charset="0"/>
              </a:rPr>
              <a:t>yes, northern </a:t>
            </a:r>
            <a:r>
              <a:rPr lang="en-GB" sz="1400" dirty="0" err="1">
                <a:latin typeface="Courier New" panose="02070309020205020404" pitchFamily="49" charset="0"/>
                <a:cs typeface="Courier New" panose="02070309020205020404" pitchFamily="49" charset="0"/>
              </a:rPr>
              <a:t>ireland</a:t>
            </a:r>
            <a:r>
              <a:rPr lang="en-GB" sz="1400" dirty="0">
                <a:latin typeface="Courier New" panose="02070309020205020404" pitchFamily="49" charset="0"/>
                <a:cs typeface="Courier New" panose="02070309020205020404" pitchFamily="49" charset="0"/>
              </a:rPr>
              <a:t> |        24        174          4          2          1        148          2 |       355 </a:t>
            </a:r>
          </a:p>
          <a:p>
            <a:r>
              <a:rPr lang="en-GB" sz="1400" dirty="0">
                <a:latin typeface="Courier New" panose="02070309020205020404" pitchFamily="49" charset="0"/>
                <a:cs typeface="Courier New" panose="02070309020205020404" pitchFamily="49" charset="0"/>
              </a:rPr>
              <a:t>   not born in the uk |       664         17         33          4          5          2        862 |     1,587 </a:t>
            </a:r>
          </a:p>
          <a:p>
            <a:r>
              <a:rPr lang="en-GB" sz="1400" dirty="0">
                <a:latin typeface="Courier New" panose="02070309020205020404" pitchFamily="49" charset="0"/>
                <a:cs typeface="Courier New" panose="02070309020205020404" pitchFamily="49" charset="0"/>
              </a:rPr>
              <a:t>----------------------+-----------------------------------------------------------------------------+----------</a:t>
            </a:r>
          </a:p>
          <a:p>
            <a:r>
              <a:rPr lang="en-GB" sz="1400" dirty="0">
                <a:latin typeface="Courier New" panose="02070309020205020404" pitchFamily="49" charset="0"/>
                <a:cs typeface="Courier New" panose="02070309020205020404" pitchFamily="49" charset="0"/>
              </a:rPr>
              <a:t>                Total |    35,105      1,858      6,598      1,576      1,795      2,067      5,598 |    54,597 </a:t>
            </a:r>
          </a:p>
        </p:txBody>
      </p:sp>
    </p:spTree>
    <p:extLst>
      <p:ext uri="{BB962C8B-B14F-4D97-AF65-F5344CB8AC3E}">
        <p14:creationId xmlns:p14="http://schemas.microsoft.com/office/powerpoint/2010/main" val="23049617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0143" y="0"/>
            <a:ext cx="10515600" cy="1325563"/>
          </a:xfrm>
        </p:spPr>
        <p:txBody>
          <a:bodyPr/>
          <a:lstStyle/>
          <a:p>
            <a:r>
              <a:rPr lang="en-GB" dirty="0" smtClean="0"/>
              <a:t>Cases</a:t>
            </a:r>
            <a:endParaRPr lang="en-GB" dirty="0"/>
          </a:p>
        </p:txBody>
      </p:sp>
      <p:sp>
        <p:nvSpPr>
          <p:cNvPr id="3" name="Content Placeholder 2"/>
          <p:cNvSpPr>
            <a:spLocks noGrp="1"/>
          </p:cNvSpPr>
          <p:nvPr>
            <p:ph idx="1"/>
          </p:nvPr>
        </p:nvSpPr>
        <p:spPr>
          <a:xfrm>
            <a:off x="0" y="1630363"/>
            <a:ext cx="12137571" cy="4351338"/>
          </a:xfrm>
        </p:spPr>
        <p:txBody>
          <a:bodyPr>
            <a:normAutofit lnSpcReduction="10000"/>
          </a:bodyPr>
          <a:lstStyle/>
          <a:p>
            <a:pPr marL="0" indent="0">
              <a:buNone/>
            </a:pPr>
            <a:r>
              <a:rPr lang="en-GB" dirty="0" smtClean="0"/>
              <a:t>Entities such as….</a:t>
            </a:r>
          </a:p>
          <a:p>
            <a:pPr marL="0" indent="0">
              <a:buNone/>
            </a:pPr>
            <a:endParaRPr lang="en-GB" dirty="0" smtClean="0"/>
          </a:p>
          <a:p>
            <a:pPr marL="0" indent="0">
              <a:buNone/>
            </a:pPr>
            <a:r>
              <a:rPr lang="en-GB" dirty="0" smtClean="0"/>
              <a:t>	Individuals, households and families</a:t>
            </a:r>
          </a:p>
          <a:p>
            <a:pPr marL="0" indent="0">
              <a:buNone/>
            </a:pPr>
            <a:endParaRPr lang="en-GB" dirty="0"/>
          </a:p>
          <a:p>
            <a:pPr marL="0" indent="0">
              <a:buNone/>
            </a:pPr>
            <a:r>
              <a:rPr lang="en-GB" dirty="0" smtClean="0"/>
              <a:t>	Pupils, graduates, ageing citizens</a:t>
            </a:r>
          </a:p>
          <a:p>
            <a:pPr marL="0" indent="0">
              <a:buNone/>
            </a:pPr>
            <a:endParaRPr lang="en-GB" dirty="0" smtClean="0"/>
          </a:p>
          <a:p>
            <a:pPr marL="0" indent="0">
              <a:buNone/>
            </a:pPr>
            <a:r>
              <a:rPr lang="en-GB" dirty="0" smtClean="0"/>
              <a:t>	Organisations, schools, firms, farms (or even police stations)</a:t>
            </a:r>
          </a:p>
          <a:p>
            <a:pPr marL="0" indent="0">
              <a:buNone/>
            </a:pPr>
            <a:endParaRPr lang="en-GB" dirty="0"/>
          </a:p>
          <a:p>
            <a:pPr marL="0" indent="0">
              <a:buNone/>
            </a:pPr>
            <a:r>
              <a:rPr lang="en-GB" dirty="0" smtClean="0"/>
              <a:t>	Neighbourhoods, counties, states, regions, countries </a:t>
            </a:r>
          </a:p>
        </p:txBody>
      </p:sp>
    </p:spTree>
    <p:extLst>
      <p:ext uri="{BB962C8B-B14F-4D97-AF65-F5344CB8AC3E}">
        <p14:creationId xmlns:p14="http://schemas.microsoft.com/office/powerpoint/2010/main" val="110516562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smtClean="0"/>
              <a:t>Choosing between variables (and measures)…</a:t>
            </a:r>
            <a:endParaRPr lang="en-GB" i="1" dirty="0"/>
          </a:p>
        </p:txBody>
      </p:sp>
      <p:sp>
        <p:nvSpPr>
          <p:cNvPr id="3" name="Content Placeholder 2"/>
          <p:cNvSpPr>
            <a:spLocks noGrp="1"/>
          </p:cNvSpPr>
          <p:nvPr>
            <p:ph idx="1"/>
          </p:nvPr>
        </p:nvSpPr>
        <p:spPr/>
        <p:txBody>
          <a:bodyPr/>
          <a:lstStyle/>
          <a:p>
            <a:pPr marL="0" indent="0">
              <a:buNone/>
            </a:pPr>
            <a:endParaRPr lang="en-GB" dirty="0"/>
          </a:p>
        </p:txBody>
      </p:sp>
    </p:spTree>
    <p:extLst>
      <p:ext uri="{BB962C8B-B14F-4D97-AF65-F5344CB8AC3E}">
        <p14:creationId xmlns:p14="http://schemas.microsoft.com/office/powerpoint/2010/main" val="1759039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925"/>
            <a:ext cx="10515600" cy="1325563"/>
          </a:xfrm>
        </p:spPr>
        <p:txBody>
          <a:bodyPr/>
          <a:lstStyle/>
          <a:p>
            <a:r>
              <a:rPr lang="en-GB" dirty="0" smtClean="0"/>
              <a:t>Understanding Society Income Measures</a:t>
            </a:r>
            <a:endParaRPr lang="en-GB" dirty="0"/>
          </a:p>
        </p:txBody>
      </p:sp>
      <p:sp>
        <p:nvSpPr>
          <p:cNvPr id="3" name="Content Placeholder 2"/>
          <p:cNvSpPr>
            <a:spLocks noGrp="1"/>
          </p:cNvSpPr>
          <p:nvPr>
            <p:ph idx="1"/>
          </p:nvPr>
        </p:nvSpPr>
        <p:spPr>
          <a:xfrm>
            <a:off x="3060700" y="1927224"/>
            <a:ext cx="6870700" cy="4740275"/>
          </a:xfrm>
        </p:spPr>
        <p:txBody>
          <a:bodyPr>
            <a:normAutofit fontScale="92500" lnSpcReduction="20000"/>
          </a:bodyPr>
          <a:lstStyle/>
          <a:p>
            <a:r>
              <a:rPr lang="en-GB" dirty="0" smtClean="0"/>
              <a:t>Wages</a:t>
            </a:r>
          </a:p>
          <a:p>
            <a:r>
              <a:rPr lang="en-GB" dirty="0" smtClean="0"/>
              <a:t>Self employment</a:t>
            </a:r>
          </a:p>
          <a:p>
            <a:r>
              <a:rPr lang="en-GB" dirty="0" smtClean="0"/>
              <a:t>Second job earning</a:t>
            </a:r>
          </a:p>
          <a:p>
            <a:r>
              <a:rPr lang="en-GB" dirty="0" smtClean="0"/>
              <a:t>Interest and dividends</a:t>
            </a:r>
          </a:p>
          <a:p>
            <a:r>
              <a:rPr lang="en-GB" dirty="0" smtClean="0"/>
              <a:t>Pensions</a:t>
            </a:r>
          </a:p>
          <a:p>
            <a:r>
              <a:rPr lang="en-GB" dirty="0" smtClean="0"/>
              <a:t>Benefits</a:t>
            </a:r>
          </a:p>
          <a:p>
            <a:r>
              <a:rPr lang="en-GB" dirty="0" smtClean="0"/>
              <a:t>Educational grants</a:t>
            </a:r>
          </a:p>
          <a:p>
            <a:r>
              <a:rPr lang="en-GB" dirty="0" smtClean="0"/>
              <a:t>Maintenance (alimony)</a:t>
            </a:r>
          </a:p>
          <a:p>
            <a:r>
              <a:rPr lang="en-GB" dirty="0" smtClean="0"/>
              <a:t>Payments from family members</a:t>
            </a:r>
          </a:p>
          <a:p>
            <a:r>
              <a:rPr lang="en-GB" dirty="0" smtClean="0"/>
              <a:t>Rent and lodgers</a:t>
            </a:r>
          </a:p>
          <a:p>
            <a:r>
              <a:rPr lang="en-GB" dirty="0" smtClean="0"/>
              <a:t>Other sources</a:t>
            </a:r>
          </a:p>
          <a:p>
            <a:endParaRPr lang="en-GB" dirty="0"/>
          </a:p>
        </p:txBody>
      </p:sp>
    </p:spTree>
    <p:extLst>
      <p:ext uri="{BB962C8B-B14F-4D97-AF65-F5344CB8AC3E}">
        <p14:creationId xmlns:p14="http://schemas.microsoft.com/office/powerpoint/2010/main" val="334796892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GB" dirty="0" smtClean="0"/>
              <a:t>Marital Status Measures</a:t>
            </a:r>
            <a:endParaRPr lang="en-GB" dirty="0"/>
          </a:p>
        </p:txBody>
      </p:sp>
      <p:pic>
        <p:nvPicPr>
          <p:cNvPr id="4" name="Content Placeholder 3"/>
          <p:cNvPicPr>
            <a:picLocks noGrp="1" noChangeAspect="1"/>
          </p:cNvPicPr>
          <p:nvPr>
            <p:ph idx="1"/>
          </p:nvPr>
        </p:nvPicPr>
        <p:blipFill>
          <a:blip r:embed="rId2"/>
          <a:stretch>
            <a:fillRect/>
          </a:stretch>
        </p:blipFill>
        <p:spPr>
          <a:xfrm>
            <a:off x="2705100" y="1325563"/>
            <a:ext cx="5194123" cy="4249737"/>
          </a:xfrm>
          <a:prstGeom prst="rect">
            <a:avLst/>
          </a:prstGeom>
        </p:spPr>
      </p:pic>
    </p:spTree>
    <p:extLst>
      <p:ext uri="{BB962C8B-B14F-4D97-AF65-F5344CB8AC3E}">
        <p14:creationId xmlns:p14="http://schemas.microsoft.com/office/powerpoint/2010/main" val="309164729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0"/>
            <a:ext cx="10063146" cy="5524500"/>
          </a:xfrm>
          <a:prstGeom prst="rect">
            <a:avLst/>
          </a:prstGeom>
        </p:spPr>
      </p:pic>
    </p:spTree>
    <p:extLst>
      <p:ext uri="{BB962C8B-B14F-4D97-AF65-F5344CB8AC3E}">
        <p14:creationId xmlns:p14="http://schemas.microsoft.com/office/powerpoint/2010/main" val="13311341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0" y="88900"/>
            <a:ext cx="5665416" cy="6858000"/>
          </a:xfrm>
          <a:prstGeom prst="rect">
            <a:avLst/>
          </a:prstGeom>
        </p:spPr>
      </p:pic>
    </p:spTree>
    <p:extLst>
      <p:ext uri="{BB962C8B-B14F-4D97-AF65-F5344CB8AC3E}">
        <p14:creationId xmlns:p14="http://schemas.microsoft.com/office/powerpoint/2010/main" val="624522392"/>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177800" y="2603501"/>
            <a:ext cx="6599246" cy="4127500"/>
          </a:xfrm>
          <a:prstGeom prst="rect">
            <a:avLst/>
          </a:prstGeom>
        </p:spPr>
      </p:pic>
      <p:pic>
        <p:nvPicPr>
          <p:cNvPr id="11" name="Picture 10"/>
          <p:cNvPicPr>
            <a:picLocks noChangeAspect="1"/>
          </p:cNvPicPr>
          <p:nvPr/>
        </p:nvPicPr>
        <p:blipFill>
          <a:blip r:embed="rId3"/>
          <a:stretch>
            <a:fillRect/>
          </a:stretch>
        </p:blipFill>
        <p:spPr>
          <a:xfrm>
            <a:off x="5511573" y="1"/>
            <a:ext cx="6680427" cy="6858000"/>
          </a:xfrm>
          <a:prstGeom prst="rect">
            <a:avLst/>
          </a:prstGeom>
        </p:spPr>
      </p:pic>
      <p:sp>
        <p:nvSpPr>
          <p:cNvPr id="13" name="Rectangle 12"/>
          <p:cNvSpPr/>
          <p:nvPr/>
        </p:nvSpPr>
        <p:spPr>
          <a:xfrm>
            <a:off x="5511573" y="6324600"/>
            <a:ext cx="6807427" cy="292100"/>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p:cNvPicPr>
            <a:picLocks noChangeAspect="1"/>
          </p:cNvPicPr>
          <p:nvPr/>
        </p:nvPicPr>
        <p:blipFill>
          <a:blip r:embed="rId4"/>
          <a:stretch>
            <a:fillRect/>
          </a:stretch>
        </p:blipFill>
        <p:spPr>
          <a:xfrm>
            <a:off x="177800" y="101601"/>
            <a:ext cx="2066925" cy="1047750"/>
          </a:xfrm>
          <a:prstGeom prst="rect">
            <a:avLst/>
          </a:prstGeom>
        </p:spPr>
      </p:pic>
    </p:spTree>
    <p:extLst>
      <p:ext uri="{BB962C8B-B14F-4D97-AF65-F5344CB8AC3E}">
        <p14:creationId xmlns:p14="http://schemas.microsoft.com/office/powerpoint/2010/main" val="2033474741"/>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smtClean="0"/>
              <a:t>Choosing between variables (and measures)…</a:t>
            </a:r>
            <a:endParaRPr lang="en-GB" i="1" dirty="0"/>
          </a:p>
        </p:txBody>
      </p:sp>
      <p:sp>
        <p:nvSpPr>
          <p:cNvPr id="3" name="Content Placeholder 2"/>
          <p:cNvSpPr>
            <a:spLocks noGrp="1"/>
          </p:cNvSpPr>
          <p:nvPr>
            <p:ph idx="1"/>
          </p:nvPr>
        </p:nvSpPr>
        <p:spPr/>
        <p:txBody>
          <a:bodyPr>
            <a:normAutofit lnSpcReduction="10000"/>
          </a:bodyPr>
          <a:lstStyle/>
          <a:p>
            <a:r>
              <a:rPr lang="en-GB" dirty="0" smtClean="0"/>
              <a:t>Think hard about which measure(s) are best suited to your research question</a:t>
            </a:r>
          </a:p>
          <a:p>
            <a:endParaRPr lang="en-GB" dirty="0"/>
          </a:p>
          <a:p>
            <a:r>
              <a:rPr lang="en-GB" dirty="0" smtClean="0"/>
              <a:t>Is there a good theoretical justification for your choice of measure?</a:t>
            </a:r>
          </a:p>
          <a:p>
            <a:r>
              <a:rPr lang="en-GB" dirty="0"/>
              <a:t>Is the measure commonly used?</a:t>
            </a:r>
          </a:p>
          <a:p>
            <a:r>
              <a:rPr lang="en-GB" dirty="0" smtClean="0"/>
              <a:t>Is using the measure practicable?</a:t>
            </a:r>
          </a:p>
          <a:p>
            <a:r>
              <a:rPr lang="en-GB" dirty="0" smtClean="0"/>
              <a:t>How does the measure compare with other measures?</a:t>
            </a:r>
          </a:p>
          <a:p>
            <a:endParaRPr lang="en-GB" dirty="0"/>
          </a:p>
          <a:p>
            <a:r>
              <a:rPr lang="en-GB" dirty="0" smtClean="0"/>
              <a:t>UNDERTAKE (and publish) a SENSITIVITY ANALYSIS!</a:t>
            </a:r>
          </a:p>
        </p:txBody>
      </p:sp>
    </p:spTree>
    <p:extLst>
      <p:ext uri="{BB962C8B-B14F-4D97-AF65-F5344CB8AC3E}">
        <p14:creationId xmlns:p14="http://schemas.microsoft.com/office/powerpoint/2010/main" val="111128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GB" dirty="0" smtClean="0"/>
              <a:t>Part </a:t>
            </a:r>
            <a:r>
              <a:rPr lang="en-GB" dirty="0"/>
              <a:t>0</a:t>
            </a:r>
            <a:r>
              <a:rPr lang="en-GB" dirty="0" smtClean="0"/>
              <a:t> </a:t>
            </a:r>
            <a:br>
              <a:rPr lang="en-GB" dirty="0" smtClean="0"/>
            </a:br>
            <a:r>
              <a:rPr lang="en-GB" dirty="0"/>
              <a:t/>
            </a:r>
            <a:br>
              <a:rPr lang="en-GB" dirty="0"/>
            </a:br>
            <a:r>
              <a:rPr lang="en-GB" dirty="0" smtClean="0"/>
              <a:t>Survey Weights</a:t>
            </a:r>
            <a:endParaRPr lang="en-GB" dirty="0"/>
          </a:p>
        </p:txBody>
      </p:sp>
    </p:spTree>
    <p:extLst>
      <p:ext uri="{BB962C8B-B14F-4D97-AF65-F5344CB8AC3E}">
        <p14:creationId xmlns:p14="http://schemas.microsoft.com/office/powerpoint/2010/main" val="1614962773"/>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74171" y="1375909"/>
            <a:ext cx="11967029" cy="2852737"/>
          </a:xfrm>
        </p:spPr>
        <p:txBody>
          <a:bodyPr>
            <a:normAutofit fontScale="90000"/>
          </a:bodyPr>
          <a:lstStyle/>
          <a:p>
            <a:r>
              <a:rPr lang="en-GB" b="1" dirty="0" smtClean="0"/>
              <a:t>Survey Weight </a:t>
            </a:r>
            <a:r>
              <a:rPr lang="en-GB" dirty="0" err="1" smtClean="0"/>
              <a:t>sɜːveɪ</a:t>
            </a:r>
            <a:r>
              <a:rPr lang="en-GB" dirty="0" smtClean="0"/>
              <a:t> </a:t>
            </a:r>
            <a:r>
              <a:rPr lang="en-GB" dirty="0" err="1" smtClean="0"/>
              <a:t>weɪt</a:t>
            </a:r>
            <a:r>
              <a:rPr lang="en-GB" dirty="0" smtClean="0"/>
              <a:t>/ </a:t>
            </a:r>
            <a:r>
              <a:rPr lang="en-GB" i="1" dirty="0" smtClean="0"/>
              <a:t>noun confusing</a:t>
            </a:r>
            <a:r>
              <a:rPr lang="en-GB" dirty="0"/>
              <a:t/>
            </a:r>
            <a:br>
              <a:rPr lang="en-GB" dirty="0"/>
            </a:br>
            <a:r>
              <a:rPr lang="en-GB" sz="3600" dirty="0" smtClean="0"/>
              <a:t>Adjusts a sample to better represent a population of interest</a:t>
            </a:r>
            <a:r>
              <a:rPr lang="en-GB" dirty="0"/>
              <a:t/>
            </a:r>
            <a:br>
              <a:rPr lang="en-GB" dirty="0"/>
            </a:br>
            <a:endParaRPr lang="en-GB" dirty="0"/>
          </a:p>
        </p:txBody>
      </p:sp>
    </p:spTree>
    <p:extLst>
      <p:ext uri="{BB962C8B-B14F-4D97-AF65-F5344CB8AC3E}">
        <p14:creationId xmlns:p14="http://schemas.microsoft.com/office/powerpoint/2010/main" val="18813593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5225" y="197345"/>
            <a:ext cx="11761365" cy="1325563"/>
          </a:xfrm>
        </p:spPr>
        <p:txBody>
          <a:bodyPr>
            <a:normAutofit/>
          </a:bodyPr>
          <a:lstStyle/>
          <a:p>
            <a:r>
              <a:rPr lang="en-GB" sz="3600" dirty="0" smtClean="0"/>
              <a:t>Adjusting a sample to better represent a population of interest</a:t>
            </a:r>
            <a:endParaRPr lang="en-GB" sz="3600" dirty="0"/>
          </a:p>
        </p:txBody>
      </p:sp>
      <p:sp>
        <p:nvSpPr>
          <p:cNvPr id="2" name="Content Placeholder 1"/>
          <p:cNvSpPr>
            <a:spLocks noGrp="1"/>
          </p:cNvSpPr>
          <p:nvPr>
            <p:ph idx="1"/>
          </p:nvPr>
        </p:nvSpPr>
        <p:spPr/>
        <p:txBody>
          <a:bodyPr>
            <a:normAutofit/>
          </a:bodyPr>
          <a:lstStyle/>
          <a:p>
            <a:pPr marL="0" indent="0">
              <a:buNone/>
            </a:pPr>
            <a:endParaRPr lang="en-GB" dirty="0"/>
          </a:p>
          <a:p>
            <a:pPr marL="0" indent="0">
              <a:buNone/>
            </a:pPr>
            <a:r>
              <a:rPr lang="en-GB" dirty="0" smtClean="0"/>
              <a:t>A survey with a target population with 50% men and 50% </a:t>
            </a:r>
          </a:p>
          <a:p>
            <a:pPr marL="0" indent="0">
              <a:buNone/>
            </a:pPr>
            <a:endParaRPr lang="en-GB" dirty="0"/>
          </a:p>
          <a:p>
            <a:pPr marL="1435100" indent="0">
              <a:buNone/>
            </a:pPr>
            <a:r>
              <a:rPr lang="en-GB" dirty="0" smtClean="0"/>
              <a:t>There are 400 respondents</a:t>
            </a:r>
          </a:p>
          <a:p>
            <a:pPr marL="1435100" indent="0">
              <a:buNone/>
            </a:pPr>
            <a:endParaRPr lang="en-GB" dirty="0"/>
          </a:p>
          <a:p>
            <a:pPr marL="1435100" indent="0">
              <a:buNone/>
            </a:pPr>
            <a:r>
              <a:rPr lang="en-GB" dirty="0" smtClean="0"/>
              <a:t>75% are male (n=300)</a:t>
            </a:r>
          </a:p>
          <a:p>
            <a:pPr marL="1435100" indent="0">
              <a:buNone/>
            </a:pPr>
            <a:r>
              <a:rPr lang="en-GB" dirty="0" smtClean="0"/>
              <a:t>25% are female (n=100)</a:t>
            </a:r>
          </a:p>
          <a:p>
            <a:pPr marL="0" indent="0">
              <a:buNone/>
            </a:pPr>
            <a:endParaRPr lang="en-GB" dirty="0"/>
          </a:p>
          <a:p>
            <a:pPr marL="0" indent="0">
              <a:buNone/>
            </a:pPr>
            <a:endParaRPr lang="en-GB" b="1" dirty="0">
              <a:solidFill>
                <a:srgbClr val="C00000"/>
              </a:solidFill>
            </a:endParaRPr>
          </a:p>
        </p:txBody>
      </p:sp>
    </p:spTree>
    <p:extLst>
      <p:ext uri="{BB962C8B-B14F-4D97-AF65-F5344CB8AC3E}">
        <p14:creationId xmlns:p14="http://schemas.microsoft.com/office/powerpoint/2010/main" val="8066706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GB" dirty="0" smtClean="0"/>
              <a:t>Variables</a:t>
            </a:r>
            <a:endParaRPr lang="en-GB" dirty="0"/>
          </a:p>
        </p:txBody>
      </p:sp>
      <p:sp>
        <p:nvSpPr>
          <p:cNvPr id="3" name="Content Placeholder 2"/>
          <p:cNvSpPr>
            <a:spLocks noGrp="1"/>
          </p:cNvSpPr>
          <p:nvPr>
            <p:ph idx="1"/>
          </p:nvPr>
        </p:nvSpPr>
        <p:spPr>
          <a:xfrm>
            <a:off x="0" y="1462768"/>
            <a:ext cx="12192000" cy="4351338"/>
          </a:xfrm>
        </p:spPr>
        <p:txBody>
          <a:bodyPr/>
          <a:lstStyle/>
          <a:p>
            <a:pPr marL="0" indent="0">
              <a:buNone/>
            </a:pPr>
            <a:r>
              <a:rPr lang="en-GB" dirty="0" smtClean="0"/>
              <a:t>Systematic measures</a:t>
            </a:r>
          </a:p>
          <a:p>
            <a:pPr marL="0" indent="0">
              <a:buNone/>
            </a:pPr>
            <a:endParaRPr lang="en-GB" dirty="0"/>
          </a:p>
          <a:p>
            <a:pPr marL="0" indent="0">
              <a:buNone/>
            </a:pPr>
            <a:endParaRPr lang="en-GB" dirty="0"/>
          </a:p>
        </p:txBody>
      </p:sp>
    </p:spTree>
    <p:extLst>
      <p:ext uri="{BB962C8B-B14F-4D97-AF65-F5344CB8AC3E}">
        <p14:creationId xmlns:p14="http://schemas.microsoft.com/office/powerpoint/2010/main" val="287346654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5225" y="197345"/>
            <a:ext cx="11761365" cy="1325563"/>
          </a:xfrm>
        </p:spPr>
        <p:txBody>
          <a:bodyPr>
            <a:normAutofit/>
          </a:bodyPr>
          <a:lstStyle/>
          <a:p>
            <a:r>
              <a:rPr lang="en-GB" sz="3600" dirty="0" smtClean="0">
                <a:solidFill>
                  <a:schemeClr val="bg1">
                    <a:lumMod val="85000"/>
                  </a:schemeClr>
                </a:solidFill>
              </a:rPr>
              <a:t>Adjusting a sample to better represent a population of interest</a:t>
            </a:r>
            <a:endParaRPr lang="en-GB" sz="3600" dirty="0">
              <a:solidFill>
                <a:schemeClr val="bg1">
                  <a:lumMod val="85000"/>
                </a:schemeClr>
              </a:solidFill>
            </a:endParaRPr>
          </a:p>
        </p:txBody>
      </p:sp>
      <p:sp>
        <p:nvSpPr>
          <p:cNvPr id="2" name="Content Placeholder 1"/>
          <p:cNvSpPr>
            <a:spLocks noGrp="1"/>
          </p:cNvSpPr>
          <p:nvPr>
            <p:ph idx="1"/>
          </p:nvPr>
        </p:nvSpPr>
        <p:spPr/>
        <p:txBody>
          <a:bodyPr>
            <a:normAutofit/>
          </a:bodyPr>
          <a:lstStyle/>
          <a:p>
            <a:pPr marL="0" indent="0">
              <a:buNone/>
            </a:pPr>
            <a:endParaRPr lang="en-GB" dirty="0"/>
          </a:p>
          <a:p>
            <a:pPr marL="0" indent="0">
              <a:buNone/>
            </a:pPr>
            <a:r>
              <a:rPr lang="en-GB" dirty="0" smtClean="0">
                <a:solidFill>
                  <a:schemeClr val="bg1">
                    <a:lumMod val="85000"/>
                  </a:schemeClr>
                </a:solidFill>
              </a:rPr>
              <a:t>A survey with target population with 50% men and 50% </a:t>
            </a:r>
          </a:p>
          <a:p>
            <a:pPr marL="0" indent="0">
              <a:buNone/>
            </a:pPr>
            <a:endParaRPr lang="en-GB" dirty="0">
              <a:solidFill>
                <a:schemeClr val="bg1">
                  <a:lumMod val="85000"/>
                </a:schemeClr>
              </a:solidFill>
            </a:endParaRPr>
          </a:p>
          <a:p>
            <a:pPr marL="1435100" indent="0">
              <a:buNone/>
            </a:pPr>
            <a:r>
              <a:rPr lang="en-GB" dirty="0" smtClean="0">
                <a:solidFill>
                  <a:schemeClr val="bg1">
                    <a:lumMod val="85000"/>
                  </a:schemeClr>
                </a:solidFill>
              </a:rPr>
              <a:t>There are 400 respondents</a:t>
            </a:r>
          </a:p>
          <a:p>
            <a:pPr marL="1435100" indent="0">
              <a:buNone/>
            </a:pPr>
            <a:endParaRPr lang="en-GB" dirty="0">
              <a:solidFill>
                <a:schemeClr val="bg1">
                  <a:lumMod val="85000"/>
                </a:schemeClr>
              </a:solidFill>
            </a:endParaRPr>
          </a:p>
          <a:p>
            <a:pPr marL="1435100" indent="0">
              <a:buNone/>
            </a:pPr>
            <a:r>
              <a:rPr lang="en-GB" dirty="0" smtClean="0">
                <a:solidFill>
                  <a:schemeClr val="bg1">
                    <a:lumMod val="85000"/>
                  </a:schemeClr>
                </a:solidFill>
              </a:rPr>
              <a:t>75% are male (n=300)</a:t>
            </a:r>
          </a:p>
          <a:p>
            <a:pPr marL="1435100" indent="0">
              <a:buNone/>
            </a:pPr>
            <a:r>
              <a:rPr lang="en-GB" dirty="0" smtClean="0">
                <a:solidFill>
                  <a:schemeClr val="bg1">
                    <a:lumMod val="85000"/>
                  </a:schemeClr>
                </a:solidFill>
              </a:rPr>
              <a:t>25% are female (n=100)</a:t>
            </a:r>
          </a:p>
          <a:p>
            <a:pPr marL="0" indent="0">
              <a:buNone/>
            </a:pPr>
            <a:endParaRPr lang="en-GB" dirty="0"/>
          </a:p>
        </p:txBody>
      </p:sp>
      <p:sp>
        <p:nvSpPr>
          <p:cNvPr id="3" name="TextBox 2"/>
          <p:cNvSpPr txBox="1"/>
          <p:nvPr/>
        </p:nvSpPr>
        <p:spPr>
          <a:xfrm rot="19924444">
            <a:off x="-15872" y="2889491"/>
            <a:ext cx="12606227" cy="923330"/>
          </a:xfrm>
          <a:prstGeom prst="rect">
            <a:avLst/>
          </a:prstGeom>
          <a:noFill/>
        </p:spPr>
        <p:txBody>
          <a:bodyPr wrap="square" rtlCol="0">
            <a:spAutoFit/>
          </a:bodyPr>
          <a:lstStyle/>
          <a:p>
            <a:r>
              <a:rPr lang="en-GB" sz="3600" b="1" dirty="0" smtClean="0">
                <a:solidFill>
                  <a:srgbClr val="C00000"/>
                </a:solidFill>
              </a:rPr>
              <a:t>Could we re-scale the sample to better represent the population?</a:t>
            </a:r>
          </a:p>
          <a:p>
            <a:endParaRPr lang="en-GB" b="1" dirty="0"/>
          </a:p>
        </p:txBody>
      </p:sp>
    </p:spTree>
    <p:extLst>
      <p:ext uri="{BB962C8B-B14F-4D97-AF65-F5344CB8AC3E}">
        <p14:creationId xmlns:p14="http://schemas.microsoft.com/office/powerpoint/2010/main" val="2567632301"/>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58269" y="421752"/>
            <a:ext cx="11967029" cy="2852737"/>
          </a:xfrm>
        </p:spPr>
        <p:txBody>
          <a:bodyPr>
            <a:normAutofit fontScale="90000"/>
          </a:bodyPr>
          <a:lstStyle/>
          <a:p>
            <a:r>
              <a:rPr lang="en-GB" b="1" dirty="0" smtClean="0"/>
              <a:t>A simple example of weighting data </a:t>
            </a:r>
            <a:r>
              <a:rPr lang="en-GB" dirty="0" smtClean="0"/>
              <a:t/>
            </a:r>
            <a:br>
              <a:rPr lang="en-GB" dirty="0" smtClean="0"/>
            </a:br>
            <a:r>
              <a:rPr lang="en-GB" dirty="0"/>
              <a:t/>
            </a:r>
            <a:br>
              <a:rPr lang="en-GB" dirty="0"/>
            </a:br>
            <a:r>
              <a:rPr lang="en-GB" sz="3600" dirty="0" smtClean="0"/>
              <a:t>Adjusting a sample to better represent a (target) population of interest</a:t>
            </a:r>
            <a:r>
              <a:rPr lang="en-GB" dirty="0"/>
              <a:t/>
            </a:r>
            <a:br>
              <a:rPr lang="en-GB" dirty="0"/>
            </a:br>
            <a:endParaRPr lang="en-GB" dirty="0"/>
          </a:p>
        </p:txBody>
      </p:sp>
    </p:spTree>
    <p:extLst>
      <p:ext uri="{BB962C8B-B14F-4D97-AF65-F5344CB8AC3E}">
        <p14:creationId xmlns:p14="http://schemas.microsoft.com/office/powerpoint/2010/main" val="4215154117"/>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215660" y="1825625"/>
          <a:ext cx="11830931" cy="3108960"/>
        </p:xfrm>
        <a:graphic>
          <a:graphicData uri="http://schemas.openxmlformats.org/drawingml/2006/table">
            <a:tbl>
              <a:tblPr firstRow="1" bandRow="1">
                <a:tableStyleId>{5C22544A-7EE6-4342-B048-85BDC9FD1C3A}</a:tableStyleId>
              </a:tblPr>
              <a:tblGrid>
                <a:gridCol w="5915465"/>
                <a:gridCol w="2957733"/>
                <a:gridCol w="2957733"/>
              </a:tblGrid>
              <a:tr h="370840">
                <a:tc>
                  <a:txBody>
                    <a:bodyPr/>
                    <a:lstStyle/>
                    <a:p>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800" dirty="0" smtClean="0">
                          <a:solidFill>
                            <a:schemeClr val="tx1"/>
                          </a:solidFill>
                        </a:rPr>
                        <a:t>Males</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800" dirty="0" smtClean="0">
                          <a:solidFill>
                            <a:schemeClr val="tx1"/>
                          </a:solidFill>
                        </a:rPr>
                        <a:t>Females</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sz="2800" dirty="0" smtClean="0">
                          <a:solidFill>
                            <a:schemeClr val="tx1"/>
                          </a:solidFill>
                        </a:rPr>
                        <a:t>Target Population </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800" dirty="0" smtClean="0">
                          <a:solidFill>
                            <a:schemeClr val="tx1"/>
                          </a:solidFill>
                        </a:rPr>
                        <a:t>50%</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800" dirty="0" smtClean="0">
                          <a:solidFill>
                            <a:schemeClr val="tx1"/>
                          </a:solidFill>
                        </a:rPr>
                        <a:t>50%</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sz="2800" dirty="0" smtClean="0">
                          <a:solidFill>
                            <a:schemeClr val="tx1"/>
                          </a:solidFill>
                        </a:rPr>
                        <a:t>Target number</a:t>
                      </a:r>
                      <a:r>
                        <a:rPr lang="en-GB" sz="2800" baseline="0" dirty="0" smtClean="0">
                          <a:solidFill>
                            <a:schemeClr val="tx1"/>
                          </a:solidFill>
                        </a:rPr>
                        <a:t> of interviews</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800" dirty="0" smtClean="0">
                          <a:solidFill>
                            <a:schemeClr val="tx1"/>
                          </a:solidFill>
                        </a:rPr>
                        <a:t>200</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800" dirty="0" smtClean="0">
                          <a:solidFill>
                            <a:schemeClr val="tx1"/>
                          </a:solidFill>
                        </a:rPr>
                        <a:t>200</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5" name="Title 3"/>
          <p:cNvSpPr txBox="1">
            <a:spLocks/>
          </p:cNvSpPr>
          <p:nvPr/>
        </p:nvSpPr>
        <p:spPr>
          <a:xfrm>
            <a:off x="285225" y="197345"/>
            <a:ext cx="1176136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dirty="0" smtClean="0"/>
              <a:t>Adjusting a sample to better represent a population of interest</a:t>
            </a:r>
            <a:endParaRPr lang="en-GB" sz="3600" dirty="0"/>
          </a:p>
        </p:txBody>
      </p:sp>
    </p:spTree>
    <p:extLst>
      <p:ext uri="{BB962C8B-B14F-4D97-AF65-F5344CB8AC3E}">
        <p14:creationId xmlns:p14="http://schemas.microsoft.com/office/powerpoint/2010/main" val="354324853"/>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215660" y="1825625"/>
          <a:ext cx="11830931" cy="3108960"/>
        </p:xfrm>
        <a:graphic>
          <a:graphicData uri="http://schemas.openxmlformats.org/drawingml/2006/table">
            <a:tbl>
              <a:tblPr firstRow="1" bandRow="1">
                <a:tableStyleId>{5C22544A-7EE6-4342-B048-85BDC9FD1C3A}</a:tableStyleId>
              </a:tblPr>
              <a:tblGrid>
                <a:gridCol w="5915465"/>
                <a:gridCol w="2957733"/>
                <a:gridCol w="2957733"/>
              </a:tblGrid>
              <a:tr h="370840">
                <a:tc>
                  <a:txBody>
                    <a:bodyPr/>
                    <a:lstStyle/>
                    <a:p>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800" dirty="0" smtClean="0">
                          <a:solidFill>
                            <a:schemeClr val="tx1"/>
                          </a:solidFill>
                        </a:rPr>
                        <a:t>Males</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800" dirty="0" smtClean="0">
                          <a:solidFill>
                            <a:schemeClr val="tx1"/>
                          </a:solidFill>
                        </a:rPr>
                        <a:t>Females</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sz="2800" dirty="0" smtClean="0">
                          <a:solidFill>
                            <a:schemeClr val="tx1"/>
                          </a:solidFill>
                        </a:rPr>
                        <a:t>Target Population </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800" dirty="0" smtClean="0">
                          <a:solidFill>
                            <a:schemeClr val="tx1"/>
                          </a:solidFill>
                        </a:rPr>
                        <a:t>50%</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800" dirty="0" smtClean="0">
                          <a:solidFill>
                            <a:schemeClr val="tx1"/>
                          </a:solidFill>
                        </a:rPr>
                        <a:t>50%</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sz="2800" dirty="0" smtClean="0">
                          <a:solidFill>
                            <a:schemeClr val="tx1"/>
                          </a:solidFill>
                        </a:rPr>
                        <a:t>Target number</a:t>
                      </a:r>
                      <a:r>
                        <a:rPr lang="en-GB" sz="2800" baseline="0" dirty="0" smtClean="0">
                          <a:solidFill>
                            <a:schemeClr val="tx1"/>
                          </a:solidFill>
                        </a:rPr>
                        <a:t> of interviews</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800" dirty="0" smtClean="0">
                          <a:solidFill>
                            <a:schemeClr val="tx1"/>
                          </a:solidFill>
                        </a:rPr>
                        <a:t>200</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800" dirty="0" smtClean="0">
                          <a:solidFill>
                            <a:schemeClr val="tx1"/>
                          </a:solidFill>
                        </a:rPr>
                        <a:t>200</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sz="2800" dirty="0" smtClean="0">
                          <a:solidFill>
                            <a:schemeClr val="tx1"/>
                          </a:solidFill>
                        </a:rPr>
                        <a:t>Achieved number</a:t>
                      </a:r>
                      <a:r>
                        <a:rPr lang="en-GB" sz="2800" baseline="0" dirty="0" smtClean="0">
                          <a:solidFill>
                            <a:schemeClr val="tx1"/>
                          </a:solidFill>
                        </a:rPr>
                        <a:t> of survey interviews</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800" dirty="0" smtClean="0">
                          <a:solidFill>
                            <a:schemeClr val="tx1"/>
                          </a:solidFill>
                        </a:rPr>
                        <a:t>300</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800" dirty="0" smtClean="0">
                          <a:solidFill>
                            <a:schemeClr val="tx1"/>
                          </a:solidFill>
                        </a:rPr>
                        <a:t>100</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5" name="Title 3"/>
          <p:cNvSpPr txBox="1">
            <a:spLocks/>
          </p:cNvSpPr>
          <p:nvPr/>
        </p:nvSpPr>
        <p:spPr>
          <a:xfrm>
            <a:off x="285225" y="197345"/>
            <a:ext cx="1176136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dirty="0" smtClean="0"/>
              <a:t>Adjusting a sample to better represent a population of interest</a:t>
            </a:r>
            <a:endParaRPr lang="en-GB" sz="3600" dirty="0"/>
          </a:p>
        </p:txBody>
      </p:sp>
    </p:spTree>
    <p:extLst>
      <p:ext uri="{BB962C8B-B14F-4D97-AF65-F5344CB8AC3E}">
        <p14:creationId xmlns:p14="http://schemas.microsoft.com/office/powerpoint/2010/main" val="50442943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215660" y="1825625"/>
          <a:ext cx="11830931" cy="3108960"/>
        </p:xfrm>
        <a:graphic>
          <a:graphicData uri="http://schemas.openxmlformats.org/drawingml/2006/table">
            <a:tbl>
              <a:tblPr firstRow="1" bandRow="1">
                <a:tableStyleId>{5C22544A-7EE6-4342-B048-85BDC9FD1C3A}</a:tableStyleId>
              </a:tblPr>
              <a:tblGrid>
                <a:gridCol w="5915465"/>
                <a:gridCol w="2957733"/>
                <a:gridCol w="2957733"/>
              </a:tblGrid>
              <a:tr h="370840">
                <a:tc>
                  <a:txBody>
                    <a:bodyPr/>
                    <a:lstStyle/>
                    <a:p>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800" dirty="0" smtClean="0">
                          <a:solidFill>
                            <a:schemeClr val="tx1"/>
                          </a:solidFill>
                        </a:rPr>
                        <a:t>Males</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800" dirty="0" smtClean="0">
                          <a:solidFill>
                            <a:schemeClr val="tx1"/>
                          </a:solidFill>
                        </a:rPr>
                        <a:t>Females</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sz="2800" dirty="0" smtClean="0">
                          <a:solidFill>
                            <a:schemeClr val="tx1"/>
                          </a:solidFill>
                        </a:rPr>
                        <a:t>Target Population </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800" dirty="0" smtClean="0">
                          <a:solidFill>
                            <a:schemeClr val="tx1"/>
                          </a:solidFill>
                        </a:rPr>
                        <a:t>50%</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800" dirty="0" smtClean="0">
                          <a:solidFill>
                            <a:schemeClr val="tx1"/>
                          </a:solidFill>
                        </a:rPr>
                        <a:t>50%</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sz="2800" dirty="0" smtClean="0">
                          <a:solidFill>
                            <a:schemeClr val="tx1"/>
                          </a:solidFill>
                        </a:rPr>
                        <a:t>Target number</a:t>
                      </a:r>
                      <a:r>
                        <a:rPr lang="en-GB" sz="2800" baseline="0" dirty="0" smtClean="0">
                          <a:solidFill>
                            <a:schemeClr val="tx1"/>
                          </a:solidFill>
                        </a:rPr>
                        <a:t> of interviews</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800" dirty="0" smtClean="0">
                          <a:solidFill>
                            <a:schemeClr val="tx1"/>
                          </a:solidFill>
                        </a:rPr>
                        <a:t>200</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800" dirty="0" smtClean="0">
                          <a:solidFill>
                            <a:schemeClr val="tx1"/>
                          </a:solidFill>
                        </a:rPr>
                        <a:t>200</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sz="2800" dirty="0" smtClean="0">
                          <a:solidFill>
                            <a:schemeClr val="tx1"/>
                          </a:solidFill>
                        </a:rPr>
                        <a:t>Achieved number</a:t>
                      </a:r>
                      <a:r>
                        <a:rPr lang="en-GB" sz="2800" baseline="0" dirty="0" smtClean="0">
                          <a:solidFill>
                            <a:schemeClr val="tx1"/>
                          </a:solidFill>
                        </a:rPr>
                        <a:t> of survey interviews</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800" dirty="0" smtClean="0">
                          <a:solidFill>
                            <a:schemeClr val="tx1"/>
                          </a:solidFill>
                        </a:rPr>
                        <a:t>300</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800" dirty="0" smtClean="0">
                          <a:solidFill>
                            <a:schemeClr val="tx1"/>
                          </a:solidFill>
                        </a:rPr>
                        <a:t>100</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sz="2800" dirty="0" smtClean="0">
                          <a:solidFill>
                            <a:schemeClr val="tx1"/>
                          </a:solidFill>
                        </a:rPr>
                        <a:t>Ratio</a:t>
                      </a:r>
                      <a:r>
                        <a:rPr lang="en-GB" sz="2800" baseline="0" dirty="0" smtClean="0">
                          <a:solidFill>
                            <a:schemeClr val="tx1"/>
                          </a:solidFill>
                        </a:rPr>
                        <a:t> of achieved to target</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800" dirty="0" smtClean="0">
                          <a:solidFill>
                            <a:schemeClr val="tx1"/>
                          </a:solidFill>
                        </a:rPr>
                        <a:t>300/200 = 1.5</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800" dirty="0" smtClean="0">
                          <a:solidFill>
                            <a:schemeClr val="tx1"/>
                          </a:solidFill>
                        </a:rPr>
                        <a:t>100/200 = 0.5</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5" name="Title 3"/>
          <p:cNvSpPr txBox="1">
            <a:spLocks/>
          </p:cNvSpPr>
          <p:nvPr/>
        </p:nvSpPr>
        <p:spPr>
          <a:xfrm>
            <a:off x="285225" y="197345"/>
            <a:ext cx="1176136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dirty="0" smtClean="0"/>
              <a:t>Adjusting a sample to better represent a population of interest</a:t>
            </a:r>
            <a:endParaRPr lang="en-GB" sz="3600" dirty="0"/>
          </a:p>
        </p:txBody>
      </p:sp>
    </p:spTree>
    <p:extLst>
      <p:ext uri="{BB962C8B-B14F-4D97-AF65-F5344CB8AC3E}">
        <p14:creationId xmlns:p14="http://schemas.microsoft.com/office/powerpoint/2010/main" val="1586412725"/>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215660" y="1825625"/>
          <a:ext cx="11830931" cy="3108960"/>
        </p:xfrm>
        <a:graphic>
          <a:graphicData uri="http://schemas.openxmlformats.org/drawingml/2006/table">
            <a:tbl>
              <a:tblPr firstRow="1" bandRow="1">
                <a:tableStyleId>{5C22544A-7EE6-4342-B048-85BDC9FD1C3A}</a:tableStyleId>
              </a:tblPr>
              <a:tblGrid>
                <a:gridCol w="5915465"/>
                <a:gridCol w="2957733"/>
                <a:gridCol w="2957733"/>
              </a:tblGrid>
              <a:tr h="370840">
                <a:tc>
                  <a:txBody>
                    <a:bodyPr/>
                    <a:lstStyle/>
                    <a:p>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800" dirty="0" smtClean="0">
                          <a:solidFill>
                            <a:schemeClr val="tx1"/>
                          </a:solidFill>
                        </a:rPr>
                        <a:t>Males</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800" dirty="0" smtClean="0">
                          <a:solidFill>
                            <a:schemeClr val="tx1"/>
                          </a:solidFill>
                        </a:rPr>
                        <a:t>Females</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sz="2800" dirty="0" smtClean="0">
                          <a:solidFill>
                            <a:schemeClr val="tx1"/>
                          </a:solidFill>
                        </a:rPr>
                        <a:t>Target Population </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800" dirty="0" smtClean="0">
                          <a:solidFill>
                            <a:schemeClr val="tx1"/>
                          </a:solidFill>
                        </a:rPr>
                        <a:t>50%</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800" dirty="0" smtClean="0">
                          <a:solidFill>
                            <a:schemeClr val="tx1"/>
                          </a:solidFill>
                        </a:rPr>
                        <a:t>50%</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sz="2800" dirty="0" smtClean="0">
                          <a:solidFill>
                            <a:schemeClr val="tx1"/>
                          </a:solidFill>
                        </a:rPr>
                        <a:t>Target number</a:t>
                      </a:r>
                      <a:r>
                        <a:rPr lang="en-GB" sz="2800" baseline="0" dirty="0" smtClean="0">
                          <a:solidFill>
                            <a:schemeClr val="tx1"/>
                          </a:solidFill>
                        </a:rPr>
                        <a:t> of interviews</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800" dirty="0" smtClean="0">
                          <a:solidFill>
                            <a:schemeClr val="tx1"/>
                          </a:solidFill>
                        </a:rPr>
                        <a:t>200</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800" dirty="0" smtClean="0">
                          <a:solidFill>
                            <a:schemeClr val="tx1"/>
                          </a:solidFill>
                        </a:rPr>
                        <a:t>200</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sz="2800" dirty="0" smtClean="0">
                          <a:solidFill>
                            <a:schemeClr val="tx1"/>
                          </a:solidFill>
                        </a:rPr>
                        <a:t>Achieved number</a:t>
                      </a:r>
                      <a:r>
                        <a:rPr lang="en-GB" sz="2800" baseline="0" dirty="0" smtClean="0">
                          <a:solidFill>
                            <a:schemeClr val="tx1"/>
                          </a:solidFill>
                        </a:rPr>
                        <a:t> of survey interviews</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800" dirty="0" smtClean="0">
                          <a:solidFill>
                            <a:schemeClr val="tx1"/>
                          </a:solidFill>
                        </a:rPr>
                        <a:t>300</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800" dirty="0" smtClean="0">
                          <a:solidFill>
                            <a:schemeClr val="tx1"/>
                          </a:solidFill>
                        </a:rPr>
                        <a:t>100</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sz="2800" dirty="0" smtClean="0">
                          <a:solidFill>
                            <a:schemeClr val="tx1"/>
                          </a:solidFill>
                        </a:rPr>
                        <a:t>Ratio</a:t>
                      </a:r>
                      <a:r>
                        <a:rPr lang="en-GB" sz="2800" baseline="0" dirty="0" smtClean="0">
                          <a:solidFill>
                            <a:schemeClr val="tx1"/>
                          </a:solidFill>
                        </a:rPr>
                        <a:t> of achieved to target interviews</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800" dirty="0" smtClean="0">
                          <a:solidFill>
                            <a:schemeClr val="tx1"/>
                          </a:solidFill>
                        </a:rPr>
                        <a:t>300/200 = 1.5</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800" dirty="0" smtClean="0">
                          <a:solidFill>
                            <a:schemeClr val="tx1"/>
                          </a:solidFill>
                        </a:rPr>
                        <a:t>100/200 = 0.5</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sz="2800" dirty="0" smtClean="0">
                          <a:solidFill>
                            <a:schemeClr val="tx1"/>
                          </a:solidFill>
                        </a:rPr>
                        <a:t>Weighting factor</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800" dirty="0" smtClean="0">
                          <a:solidFill>
                            <a:schemeClr val="tx1"/>
                          </a:solidFill>
                        </a:rPr>
                        <a:t>1/1.5</a:t>
                      </a:r>
                      <a:r>
                        <a:rPr lang="en-GB" sz="2800" baseline="0" dirty="0" smtClean="0">
                          <a:solidFill>
                            <a:schemeClr val="tx1"/>
                          </a:solidFill>
                        </a:rPr>
                        <a:t> </a:t>
                      </a:r>
                      <a:r>
                        <a:rPr lang="en-GB" sz="2800" dirty="0" smtClean="0">
                          <a:solidFill>
                            <a:schemeClr val="tx1"/>
                          </a:solidFill>
                        </a:rPr>
                        <a:t>= 0.67</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800" dirty="0" smtClean="0">
                          <a:solidFill>
                            <a:schemeClr val="tx1"/>
                          </a:solidFill>
                        </a:rPr>
                        <a:t>1/0.5 = 2</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5" name="Title 3"/>
          <p:cNvSpPr txBox="1">
            <a:spLocks/>
          </p:cNvSpPr>
          <p:nvPr/>
        </p:nvSpPr>
        <p:spPr>
          <a:xfrm>
            <a:off x="285225" y="197345"/>
            <a:ext cx="1176136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dirty="0" smtClean="0"/>
              <a:t>Adjusting a sample to better represent a population of interest</a:t>
            </a:r>
            <a:endParaRPr lang="en-GB" sz="3600" dirty="0"/>
          </a:p>
        </p:txBody>
      </p:sp>
    </p:spTree>
    <p:extLst>
      <p:ext uri="{BB962C8B-B14F-4D97-AF65-F5344CB8AC3E}">
        <p14:creationId xmlns:p14="http://schemas.microsoft.com/office/powerpoint/2010/main" val="1554577486"/>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215660" y="1825625"/>
          <a:ext cx="11830931" cy="3997960"/>
        </p:xfrm>
        <a:graphic>
          <a:graphicData uri="http://schemas.openxmlformats.org/drawingml/2006/table">
            <a:tbl>
              <a:tblPr firstRow="1" bandRow="1">
                <a:tableStyleId>{5C22544A-7EE6-4342-B048-85BDC9FD1C3A}</a:tableStyleId>
              </a:tblPr>
              <a:tblGrid>
                <a:gridCol w="5915465"/>
                <a:gridCol w="2957733"/>
                <a:gridCol w="2957733"/>
              </a:tblGrid>
              <a:tr h="370840">
                <a:tc>
                  <a:txBody>
                    <a:bodyPr/>
                    <a:lstStyle/>
                    <a:p>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800" dirty="0" smtClean="0">
                          <a:solidFill>
                            <a:schemeClr val="tx1"/>
                          </a:solidFill>
                        </a:rPr>
                        <a:t>Less than 5 GCSEs</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800" dirty="0" smtClean="0">
                          <a:solidFill>
                            <a:schemeClr val="tx1"/>
                          </a:solidFill>
                        </a:rPr>
                        <a:t>5+ GCSEs</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sz="2800" b="1" dirty="0" smtClean="0"/>
                        <a:t>Population percentage</a:t>
                      </a:r>
                      <a:endParaRPr lang="en-GB" sz="2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800" b="1" dirty="0" smtClean="0">
                          <a:solidFill>
                            <a:schemeClr val="tx1"/>
                          </a:solidFill>
                        </a:rPr>
                        <a:t>65</a:t>
                      </a:r>
                      <a:endParaRPr lang="en-GB" sz="2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800" b="1" dirty="0" smtClean="0">
                          <a:solidFill>
                            <a:schemeClr val="tx1"/>
                          </a:solidFill>
                        </a:rPr>
                        <a:t>35</a:t>
                      </a:r>
                      <a:endParaRPr lang="en-GB" sz="2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sz="2800" dirty="0" smtClean="0">
                          <a:solidFill>
                            <a:schemeClr val="tx1"/>
                          </a:solidFill>
                        </a:rPr>
                        <a:t>No observed in survey</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800" dirty="0" smtClean="0"/>
                        <a:t>7,800 </a:t>
                      </a:r>
                      <a:endParaRPr lang="en-GB"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800" dirty="0" smtClean="0"/>
                        <a:t>6,469</a:t>
                      </a:r>
                      <a:endParaRPr lang="en-GB"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sz="2800" dirty="0" smtClean="0">
                          <a:solidFill>
                            <a:schemeClr val="tx1"/>
                          </a:solidFill>
                        </a:rPr>
                        <a:t>Unweighted</a:t>
                      </a:r>
                      <a:r>
                        <a:rPr lang="en-GB" sz="2800" baseline="0" dirty="0" smtClean="0">
                          <a:solidFill>
                            <a:schemeClr val="tx1"/>
                          </a:solidFill>
                        </a:rPr>
                        <a:t> percentage</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800" dirty="0" smtClean="0">
                          <a:solidFill>
                            <a:schemeClr val="tx1"/>
                          </a:solidFill>
                        </a:rPr>
                        <a:t>55</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800" dirty="0" smtClean="0">
                          <a:solidFill>
                            <a:schemeClr val="tx1"/>
                          </a:solidFill>
                        </a:rPr>
                        <a:t>45</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1806">
                <a:tc>
                  <a:txBody>
                    <a:bodyPr/>
                    <a:lstStyle/>
                    <a:p>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800" b="1"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5" name="Title 3"/>
          <p:cNvSpPr txBox="1">
            <a:spLocks/>
          </p:cNvSpPr>
          <p:nvPr/>
        </p:nvSpPr>
        <p:spPr>
          <a:xfrm>
            <a:off x="285225" y="197345"/>
            <a:ext cx="1176136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dirty="0" smtClean="0"/>
              <a:t>A National Survey of Pupils in England and Wales in 1990</a:t>
            </a:r>
            <a:endParaRPr lang="en-GB" sz="3600" dirty="0"/>
          </a:p>
        </p:txBody>
      </p:sp>
    </p:spTree>
    <p:extLst>
      <p:ext uri="{BB962C8B-B14F-4D97-AF65-F5344CB8AC3E}">
        <p14:creationId xmlns:p14="http://schemas.microsoft.com/office/powerpoint/2010/main" val="2998212921"/>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215660" y="1825625"/>
          <a:ext cx="11830931" cy="3997960"/>
        </p:xfrm>
        <a:graphic>
          <a:graphicData uri="http://schemas.openxmlformats.org/drawingml/2006/table">
            <a:tbl>
              <a:tblPr firstRow="1" bandRow="1">
                <a:tableStyleId>{5C22544A-7EE6-4342-B048-85BDC9FD1C3A}</a:tableStyleId>
              </a:tblPr>
              <a:tblGrid>
                <a:gridCol w="5915465"/>
                <a:gridCol w="2957733"/>
                <a:gridCol w="2957733"/>
              </a:tblGrid>
              <a:tr h="370840">
                <a:tc>
                  <a:txBody>
                    <a:bodyPr/>
                    <a:lstStyle/>
                    <a:p>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800" dirty="0" smtClean="0">
                          <a:solidFill>
                            <a:schemeClr val="tx1"/>
                          </a:solidFill>
                        </a:rPr>
                        <a:t>Less than 5 GCSEs</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800" dirty="0" smtClean="0">
                          <a:solidFill>
                            <a:schemeClr val="tx1"/>
                          </a:solidFill>
                        </a:rPr>
                        <a:t>5+ GCSEs</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sz="2800" b="1" dirty="0" smtClean="0"/>
                        <a:t>Population percentage</a:t>
                      </a:r>
                      <a:endParaRPr lang="en-GB" sz="2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800" b="1" dirty="0" smtClean="0">
                          <a:solidFill>
                            <a:schemeClr val="tx1"/>
                          </a:solidFill>
                        </a:rPr>
                        <a:t>65</a:t>
                      </a:r>
                      <a:endParaRPr lang="en-GB" sz="2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800" b="1" dirty="0" smtClean="0">
                          <a:solidFill>
                            <a:schemeClr val="tx1"/>
                          </a:solidFill>
                        </a:rPr>
                        <a:t>35</a:t>
                      </a:r>
                      <a:endParaRPr lang="en-GB" sz="2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sz="2800" dirty="0" smtClean="0">
                          <a:solidFill>
                            <a:schemeClr val="tx1"/>
                          </a:solidFill>
                        </a:rPr>
                        <a:t>No observed in survey</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800" dirty="0" smtClean="0"/>
                        <a:t>7,800 </a:t>
                      </a:r>
                      <a:endParaRPr lang="en-GB"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800" dirty="0" smtClean="0"/>
                        <a:t>6,469</a:t>
                      </a:r>
                      <a:endParaRPr lang="en-GB"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sz="2800" dirty="0" smtClean="0">
                          <a:solidFill>
                            <a:schemeClr val="tx1"/>
                          </a:solidFill>
                        </a:rPr>
                        <a:t>Unweighted</a:t>
                      </a:r>
                      <a:r>
                        <a:rPr lang="en-GB" sz="2800" baseline="0" dirty="0" smtClean="0">
                          <a:solidFill>
                            <a:schemeClr val="tx1"/>
                          </a:solidFill>
                        </a:rPr>
                        <a:t> percentage</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800" dirty="0" smtClean="0">
                          <a:solidFill>
                            <a:schemeClr val="tx1"/>
                          </a:solidFill>
                        </a:rPr>
                        <a:t>55</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800" dirty="0" smtClean="0">
                          <a:solidFill>
                            <a:schemeClr val="tx1"/>
                          </a:solidFill>
                        </a:rPr>
                        <a:t>45</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sz="2800" dirty="0" smtClean="0">
                          <a:solidFill>
                            <a:schemeClr val="tx1"/>
                          </a:solidFill>
                        </a:rPr>
                        <a:t>Ratio of achieved to target</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800" dirty="0" smtClean="0"/>
                        <a:t>55/65</a:t>
                      </a:r>
                      <a:endParaRPr lang="en-GB"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800" dirty="0" smtClean="0"/>
                        <a:t>45/35</a:t>
                      </a:r>
                      <a:endParaRPr lang="en-GB"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sz="2800" dirty="0" smtClean="0">
                          <a:solidFill>
                            <a:schemeClr val="tx1"/>
                          </a:solidFill>
                        </a:rPr>
                        <a:t>Survey weight</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800" dirty="0" smtClean="0"/>
                        <a:t>1 / (55/65)= 1.18</a:t>
                      </a:r>
                      <a:endParaRPr lang="en-GB"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800" dirty="0" smtClean="0"/>
                        <a:t>1 / (45/35)</a:t>
                      </a:r>
                      <a:r>
                        <a:rPr lang="en-GB" sz="2800" baseline="0" dirty="0" smtClean="0"/>
                        <a:t> = .78</a:t>
                      </a:r>
                      <a:endParaRPr lang="en-GB"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1806">
                <a:tc>
                  <a:txBody>
                    <a:bodyPr/>
                    <a:lstStyle/>
                    <a:p>
                      <a:r>
                        <a:rPr lang="en-GB" sz="2800" dirty="0" smtClean="0">
                          <a:solidFill>
                            <a:schemeClr val="tx1"/>
                          </a:solidFill>
                        </a:rPr>
                        <a:t>Weighted percentage</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800" dirty="0" smtClean="0">
                          <a:solidFill>
                            <a:schemeClr val="tx1"/>
                          </a:solidFill>
                        </a:rPr>
                        <a:t>55 x</a:t>
                      </a:r>
                      <a:r>
                        <a:rPr lang="en-GB" sz="2800" baseline="0" dirty="0" smtClean="0">
                          <a:solidFill>
                            <a:schemeClr val="tx1"/>
                          </a:solidFill>
                        </a:rPr>
                        <a:t> 1.18 = </a:t>
                      </a:r>
                      <a:r>
                        <a:rPr lang="en-GB" sz="2800" b="1" baseline="0" dirty="0" smtClean="0">
                          <a:solidFill>
                            <a:schemeClr val="tx1"/>
                          </a:solidFill>
                        </a:rPr>
                        <a:t>65</a:t>
                      </a:r>
                      <a:endParaRPr lang="en-GB" sz="2800" b="1"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800" dirty="0" smtClean="0"/>
                        <a:t>45 x .78 = </a:t>
                      </a:r>
                      <a:r>
                        <a:rPr lang="en-GB" sz="2800" b="1" dirty="0" smtClean="0"/>
                        <a:t>35</a:t>
                      </a:r>
                      <a:endParaRPr lang="en-GB" sz="2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5" name="Title 3"/>
          <p:cNvSpPr txBox="1">
            <a:spLocks/>
          </p:cNvSpPr>
          <p:nvPr/>
        </p:nvSpPr>
        <p:spPr>
          <a:xfrm>
            <a:off x="285225" y="197345"/>
            <a:ext cx="1176136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dirty="0" smtClean="0"/>
              <a:t>A National Survey of Pupils in England and Wales in 1990</a:t>
            </a:r>
            <a:endParaRPr lang="en-GB" sz="3600" dirty="0"/>
          </a:p>
        </p:txBody>
      </p:sp>
      <p:sp>
        <p:nvSpPr>
          <p:cNvPr id="2" name="TextBox 1"/>
          <p:cNvSpPr txBox="1"/>
          <p:nvPr/>
        </p:nvSpPr>
        <p:spPr>
          <a:xfrm>
            <a:off x="215660" y="5823585"/>
            <a:ext cx="9757680" cy="369332"/>
          </a:xfrm>
          <a:prstGeom prst="rect">
            <a:avLst/>
          </a:prstGeom>
          <a:noFill/>
        </p:spPr>
        <p:txBody>
          <a:bodyPr wrap="square" rtlCol="0">
            <a:spAutoFit/>
          </a:bodyPr>
          <a:lstStyle/>
          <a:p>
            <a:r>
              <a:rPr lang="en-GB" dirty="0" smtClean="0">
                <a:solidFill>
                  <a:schemeClr val="accent6"/>
                </a:solidFill>
              </a:rPr>
              <a:t>Youth Cohort Study of England and Wales Cohort 5; GCSEs at grades A-C</a:t>
            </a:r>
            <a:endParaRPr lang="en-GB" dirty="0">
              <a:solidFill>
                <a:schemeClr val="accent6"/>
              </a:solidFill>
            </a:endParaRPr>
          </a:p>
        </p:txBody>
      </p:sp>
    </p:spTree>
    <p:extLst>
      <p:ext uri="{BB962C8B-B14F-4D97-AF65-F5344CB8AC3E}">
        <p14:creationId xmlns:p14="http://schemas.microsoft.com/office/powerpoint/2010/main" val="93996132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normAutofit/>
          </a:bodyPr>
          <a:lstStyle/>
          <a:p>
            <a:r>
              <a:rPr lang="en-GB" dirty="0"/>
              <a:t>The statistical literature on survey design, sampling and weighting is dense and the terminology and concepts that are used are often confusing for social science </a:t>
            </a:r>
            <a:r>
              <a:rPr lang="en-GB" dirty="0" smtClean="0"/>
              <a:t>researchers</a:t>
            </a:r>
          </a:p>
          <a:p>
            <a:endParaRPr lang="en-GB" dirty="0"/>
          </a:p>
          <a:p>
            <a:r>
              <a:rPr lang="en-GB" dirty="0" smtClean="0"/>
              <a:t> </a:t>
            </a:r>
            <a:r>
              <a:rPr lang="en-GB" dirty="0"/>
              <a:t>The web based resource Practical Exemplars and Survey Analysis (PEAS) </a:t>
            </a:r>
            <a:r>
              <a:rPr lang="en-GB" u="sng" dirty="0">
                <a:hlinkClick r:id="rId2"/>
              </a:rPr>
              <a:t>http://www.restore.ac.uk/PEAS/about.php</a:t>
            </a:r>
            <a:r>
              <a:rPr lang="en-GB" dirty="0"/>
              <a:t> </a:t>
            </a:r>
            <a:r>
              <a:rPr lang="en-GB" dirty="0" smtClean="0"/>
              <a:t>provides </a:t>
            </a:r>
            <a:r>
              <a:rPr lang="en-GB" dirty="0"/>
              <a:t>a useful and accessible introduction (although it is no longer being up-dated</a:t>
            </a:r>
            <a:r>
              <a:rPr lang="en-GB" dirty="0" smtClean="0"/>
              <a:t>)</a:t>
            </a:r>
          </a:p>
          <a:p>
            <a:endParaRPr lang="en-GB" dirty="0"/>
          </a:p>
          <a:p>
            <a:endParaRPr lang="en-GB" dirty="0"/>
          </a:p>
        </p:txBody>
      </p:sp>
    </p:spTree>
    <p:extLst>
      <p:ext uri="{BB962C8B-B14F-4D97-AF65-F5344CB8AC3E}">
        <p14:creationId xmlns:p14="http://schemas.microsoft.com/office/powerpoint/2010/main" val="33329954"/>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2100" y="1825625"/>
            <a:ext cx="11061700" cy="4351338"/>
          </a:xfrm>
        </p:spPr>
        <p:txBody>
          <a:bodyPr>
            <a:normAutofit/>
          </a:bodyPr>
          <a:lstStyle/>
          <a:p>
            <a:pPr marL="0" indent="0">
              <a:buNone/>
            </a:pPr>
            <a:r>
              <a:rPr lang="en-GB" dirty="0" err="1"/>
              <a:t>Gelman</a:t>
            </a:r>
            <a:r>
              <a:rPr lang="en-GB" dirty="0"/>
              <a:t> (2007) makes the bold assertion that ‘survey weighting is a mess’ , because it is not always clear how to use weights in estimating anything other than simple descriptive statistics and because software packages do not always have procedures available for complex adjustments to be </a:t>
            </a:r>
            <a:r>
              <a:rPr lang="en-GB" dirty="0" smtClean="0"/>
              <a:t>made</a:t>
            </a:r>
          </a:p>
          <a:p>
            <a:pPr marL="0" indent="0">
              <a:buNone/>
            </a:pPr>
            <a:endParaRPr lang="en-GB" dirty="0"/>
          </a:p>
        </p:txBody>
      </p:sp>
      <p:sp>
        <p:nvSpPr>
          <p:cNvPr id="4" name="Title 1"/>
          <p:cNvSpPr>
            <a:spLocks noGrp="1"/>
          </p:cNvSpPr>
          <p:nvPr>
            <p:ph type="title"/>
          </p:nvPr>
        </p:nvSpPr>
        <p:spPr>
          <a:xfrm>
            <a:off x="838200" y="365125"/>
            <a:ext cx="10515600" cy="1325563"/>
          </a:xfrm>
        </p:spPr>
        <p:txBody>
          <a:bodyPr/>
          <a:lstStyle/>
          <a:p>
            <a:r>
              <a:rPr lang="en-GB" dirty="0" smtClean="0"/>
              <a:t>Concluding Remarks on Weights…</a:t>
            </a:r>
            <a:endParaRPr lang="en-GB" dirty="0"/>
          </a:p>
        </p:txBody>
      </p:sp>
    </p:spTree>
    <p:extLst>
      <p:ext uri="{BB962C8B-B14F-4D97-AF65-F5344CB8AC3E}">
        <p14:creationId xmlns:p14="http://schemas.microsoft.com/office/powerpoint/2010/main" val="30828966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GB" dirty="0" smtClean="0"/>
              <a:t>Variables</a:t>
            </a:r>
            <a:endParaRPr lang="en-GB" dirty="0"/>
          </a:p>
        </p:txBody>
      </p:sp>
      <p:sp>
        <p:nvSpPr>
          <p:cNvPr id="3" name="Content Placeholder 2"/>
          <p:cNvSpPr>
            <a:spLocks noGrp="1"/>
          </p:cNvSpPr>
          <p:nvPr>
            <p:ph idx="1"/>
          </p:nvPr>
        </p:nvSpPr>
        <p:spPr>
          <a:xfrm>
            <a:off x="346840" y="1462768"/>
            <a:ext cx="11845159" cy="4351338"/>
          </a:xfrm>
        </p:spPr>
        <p:txBody>
          <a:bodyPr/>
          <a:lstStyle/>
          <a:p>
            <a:pPr marL="0" indent="0">
              <a:buNone/>
            </a:pPr>
            <a:r>
              <a:rPr lang="en-GB" dirty="0" smtClean="0"/>
              <a:t>Systematic measures</a:t>
            </a:r>
          </a:p>
          <a:p>
            <a:pPr marL="0" indent="0">
              <a:buNone/>
            </a:pPr>
            <a:endParaRPr lang="en-GB" dirty="0"/>
          </a:p>
          <a:p>
            <a:pPr marL="0" indent="0">
              <a:buNone/>
            </a:pPr>
            <a:r>
              <a:rPr lang="en-GB" dirty="0" smtClean="0"/>
              <a:t>Outcome measures (Dependent Variables, DV, Y variable)</a:t>
            </a:r>
          </a:p>
          <a:p>
            <a:pPr>
              <a:buFontTx/>
              <a:buChar char="-"/>
            </a:pPr>
            <a:r>
              <a:rPr lang="en-GB" dirty="0" smtClean="0"/>
              <a:t>life satisfaction, age at death</a:t>
            </a:r>
          </a:p>
          <a:p>
            <a:pPr marL="0" indent="0">
              <a:buNone/>
            </a:pPr>
            <a:r>
              <a:rPr lang="en-GB" dirty="0" smtClean="0"/>
              <a:t> </a:t>
            </a:r>
          </a:p>
          <a:p>
            <a:pPr marL="0" indent="0">
              <a:buNone/>
            </a:pPr>
            <a:endParaRPr lang="en-GB" dirty="0"/>
          </a:p>
        </p:txBody>
      </p:sp>
    </p:spTree>
    <p:extLst>
      <p:ext uri="{BB962C8B-B14F-4D97-AF65-F5344CB8AC3E}">
        <p14:creationId xmlns:p14="http://schemas.microsoft.com/office/powerpoint/2010/main" val="420970443"/>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Concluding Remarks on Weights…</a:t>
            </a:r>
            <a:endParaRPr lang="en-GB" dirty="0"/>
          </a:p>
        </p:txBody>
      </p:sp>
      <p:sp>
        <p:nvSpPr>
          <p:cNvPr id="3" name="Content Placeholder 2"/>
          <p:cNvSpPr>
            <a:spLocks noGrp="1"/>
          </p:cNvSpPr>
          <p:nvPr>
            <p:ph idx="1"/>
          </p:nvPr>
        </p:nvSpPr>
        <p:spPr>
          <a:xfrm>
            <a:off x="2869435" y="2506662"/>
            <a:ext cx="9322565" cy="4351338"/>
          </a:xfrm>
        </p:spPr>
        <p:txBody>
          <a:bodyPr/>
          <a:lstStyle/>
          <a:p>
            <a:pPr marL="0" indent="0">
              <a:buNone/>
            </a:pPr>
            <a:r>
              <a:rPr lang="en-GB" dirty="0"/>
              <a:t>Joshua Angrist and </a:t>
            </a:r>
            <a:r>
              <a:rPr lang="en-GB" dirty="0" err="1"/>
              <a:t>Jörn</a:t>
            </a:r>
            <a:r>
              <a:rPr lang="en-GB" dirty="0"/>
              <a:t>-Steffen </a:t>
            </a:r>
            <a:r>
              <a:rPr lang="en-GB" dirty="0" err="1"/>
              <a:t>Pischke</a:t>
            </a:r>
            <a:r>
              <a:rPr lang="en-GB" dirty="0"/>
              <a:t> assert that </a:t>
            </a:r>
            <a:endParaRPr lang="en-GB" dirty="0" smtClean="0"/>
          </a:p>
          <a:p>
            <a:pPr marL="0" indent="0">
              <a:buNone/>
            </a:pPr>
            <a:r>
              <a:rPr lang="en-GB" dirty="0" smtClean="0"/>
              <a:t>‘</a:t>
            </a:r>
            <a:r>
              <a:rPr lang="en-GB" dirty="0"/>
              <a:t>few things are as confusing to applied researchers as the role of sample weights. Even now, 20 years post-Ph.D.’ </a:t>
            </a:r>
            <a:endParaRPr lang="en-GB" dirty="0" smtClean="0"/>
          </a:p>
          <a:p>
            <a:pPr marL="0" indent="0">
              <a:buNone/>
            </a:pPr>
            <a:r>
              <a:rPr lang="en-GB" dirty="0" smtClean="0"/>
              <a:t>(</a:t>
            </a:r>
            <a:r>
              <a:rPr lang="en-GB" dirty="0"/>
              <a:t>Angrist and </a:t>
            </a:r>
            <a:r>
              <a:rPr lang="en-GB" dirty="0" err="1"/>
              <a:t>Pischke</a:t>
            </a:r>
            <a:r>
              <a:rPr lang="en-GB" dirty="0"/>
              <a:t>, 2008 p.66)</a:t>
            </a:r>
          </a:p>
        </p:txBody>
      </p:sp>
      <p:pic>
        <p:nvPicPr>
          <p:cNvPr id="1026" name="Picture 2" descr="http://press.princeton.edu/images/k8769.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38400"/>
            <a:ext cx="2857500"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609685"/>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GB" dirty="0" smtClean="0"/>
              <a:t>Part </a:t>
            </a:r>
            <a:r>
              <a:rPr lang="en-GB" dirty="0"/>
              <a:t>0</a:t>
            </a:r>
            <a:r>
              <a:rPr lang="en-GB" dirty="0" smtClean="0"/>
              <a:t> </a:t>
            </a:r>
            <a:br>
              <a:rPr lang="en-GB" dirty="0" smtClean="0"/>
            </a:br>
            <a:r>
              <a:rPr lang="en-GB" dirty="0"/>
              <a:t/>
            </a:r>
            <a:br>
              <a:rPr lang="en-GB" dirty="0"/>
            </a:br>
            <a:r>
              <a:rPr lang="en-GB" dirty="0" smtClean="0"/>
              <a:t>Analysing Complex Surveys using Stata</a:t>
            </a:r>
            <a:endParaRPr lang="en-GB" dirty="0"/>
          </a:p>
        </p:txBody>
      </p:sp>
    </p:spTree>
    <p:extLst>
      <p:ext uri="{BB962C8B-B14F-4D97-AF65-F5344CB8AC3E}">
        <p14:creationId xmlns:p14="http://schemas.microsoft.com/office/powerpoint/2010/main" val="3512681424"/>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Complex Survey Analysis in Stata</a:t>
            </a:r>
            <a:endParaRPr lang="en-GB" dirty="0"/>
          </a:p>
        </p:txBody>
      </p:sp>
      <p:sp>
        <p:nvSpPr>
          <p:cNvPr id="3" name="Content Placeholder 2"/>
          <p:cNvSpPr>
            <a:spLocks noGrp="1"/>
          </p:cNvSpPr>
          <p:nvPr>
            <p:ph idx="1"/>
          </p:nvPr>
        </p:nvSpPr>
        <p:spPr/>
        <p:txBody>
          <a:bodyPr>
            <a:normAutofit lnSpcReduction="10000"/>
          </a:bodyPr>
          <a:lstStyle/>
          <a:p>
            <a:pPr marL="0" indent="0">
              <a:buNone/>
            </a:pPr>
            <a:r>
              <a:rPr lang="en-GB" i="1" dirty="0" err="1" smtClean="0"/>
              <a:t>svy</a:t>
            </a:r>
            <a:r>
              <a:rPr lang="en-GB" dirty="0" smtClean="0"/>
              <a:t> </a:t>
            </a:r>
          </a:p>
          <a:p>
            <a:pPr marL="0" indent="0">
              <a:buNone/>
            </a:pPr>
            <a:endParaRPr lang="en-GB" dirty="0" smtClean="0"/>
          </a:p>
          <a:p>
            <a:r>
              <a:rPr lang="en-GB" dirty="0" smtClean="0"/>
              <a:t>The </a:t>
            </a:r>
            <a:r>
              <a:rPr lang="en-GB" i="1" dirty="0" err="1"/>
              <a:t>svy</a:t>
            </a:r>
            <a:r>
              <a:rPr lang="en-GB" dirty="0"/>
              <a:t> prefix is designed for use with complex survey </a:t>
            </a:r>
            <a:r>
              <a:rPr lang="en-GB" dirty="0" smtClean="0"/>
              <a:t>data</a:t>
            </a:r>
          </a:p>
          <a:p>
            <a:endParaRPr lang="en-GB" dirty="0"/>
          </a:p>
          <a:p>
            <a:r>
              <a:rPr lang="en-GB" dirty="0" smtClean="0"/>
              <a:t>Typical </a:t>
            </a:r>
            <a:r>
              <a:rPr lang="en-GB" dirty="0"/>
              <a:t>survey design </a:t>
            </a:r>
            <a:r>
              <a:rPr lang="en-GB" dirty="0" smtClean="0"/>
              <a:t>characteristics include </a:t>
            </a:r>
            <a:r>
              <a:rPr lang="en-GB" dirty="0"/>
              <a:t>sampling weights, </a:t>
            </a:r>
            <a:r>
              <a:rPr lang="en-GB" dirty="0" smtClean="0"/>
              <a:t>clustered </a:t>
            </a:r>
            <a:r>
              <a:rPr lang="en-GB" dirty="0"/>
              <a:t>sampling, and </a:t>
            </a:r>
            <a:r>
              <a:rPr lang="en-GB" dirty="0" smtClean="0"/>
              <a:t>stratification</a:t>
            </a:r>
          </a:p>
          <a:p>
            <a:endParaRPr lang="en-GB" dirty="0"/>
          </a:p>
          <a:p>
            <a:r>
              <a:rPr lang="en-GB" dirty="0"/>
              <a:t>Many routine analyses can be undertaken in Stata once the characteristics of the data have been set, and the results will be suitably adjusted to represent the complexity of the survey’s </a:t>
            </a:r>
            <a:r>
              <a:rPr lang="en-GB" dirty="0" smtClean="0"/>
              <a:t>design</a:t>
            </a:r>
            <a:endParaRPr lang="en-GB" dirty="0"/>
          </a:p>
          <a:p>
            <a:endParaRPr lang="en-GB" dirty="0"/>
          </a:p>
        </p:txBody>
      </p:sp>
    </p:spTree>
    <p:extLst>
      <p:ext uri="{BB962C8B-B14F-4D97-AF65-F5344CB8AC3E}">
        <p14:creationId xmlns:p14="http://schemas.microsoft.com/office/powerpoint/2010/main" val="3803588149"/>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00554" y="1868283"/>
            <a:ext cx="11294286" cy="4381346"/>
          </a:xfrm>
          <a:prstGeom prst="rect">
            <a:avLst/>
          </a:prstGeom>
        </p:spPr>
      </p:pic>
      <p:sp>
        <p:nvSpPr>
          <p:cNvPr id="8" name="Title 7"/>
          <p:cNvSpPr>
            <a:spLocks noGrp="1"/>
          </p:cNvSpPr>
          <p:nvPr>
            <p:ph type="title"/>
          </p:nvPr>
        </p:nvSpPr>
        <p:spPr/>
        <p:txBody>
          <a:bodyPr/>
          <a:lstStyle/>
          <a:p>
            <a:r>
              <a:rPr lang="en-GB" dirty="0" smtClean="0"/>
              <a:t>UKHLS Example</a:t>
            </a:r>
            <a:endParaRPr lang="en-GB" dirty="0"/>
          </a:p>
        </p:txBody>
      </p:sp>
      <p:sp>
        <p:nvSpPr>
          <p:cNvPr id="10" name="Rectangle 9"/>
          <p:cNvSpPr/>
          <p:nvPr/>
        </p:nvSpPr>
        <p:spPr>
          <a:xfrm>
            <a:off x="1828800" y="4203700"/>
            <a:ext cx="8801100" cy="7366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37147574"/>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00554" y="1868283"/>
            <a:ext cx="11294286" cy="4381346"/>
          </a:xfrm>
          <a:prstGeom prst="rect">
            <a:avLst/>
          </a:prstGeom>
        </p:spPr>
      </p:pic>
      <p:sp>
        <p:nvSpPr>
          <p:cNvPr id="8" name="Title 7"/>
          <p:cNvSpPr>
            <a:spLocks noGrp="1"/>
          </p:cNvSpPr>
          <p:nvPr>
            <p:ph type="title"/>
          </p:nvPr>
        </p:nvSpPr>
        <p:spPr/>
        <p:txBody>
          <a:bodyPr/>
          <a:lstStyle/>
          <a:p>
            <a:r>
              <a:rPr lang="en-GB" dirty="0" smtClean="0"/>
              <a:t>UKHLS Example</a:t>
            </a:r>
            <a:endParaRPr lang="en-GB" dirty="0"/>
          </a:p>
        </p:txBody>
      </p:sp>
      <p:sp>
        <p:nvSpPr>
          <p:cNvPr id="4" name="Rectangle 3"/>
          <p:cNvSpPr/>
          <p:nvPr/>
        </p:nvSpPr>
        <p:spPr>
          <a:xfrm>
            <a:off x="1828800" y="4775200"/>
            <a:ext cx="8801100" cy="7239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99874305"/>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00554" y="1868283"/>
            <a:ext cx="11294286" cy="4381346"/>
          </a:xfrm>
          <a:prstGeom prst="rect">
            <a:avLst/>
          </a:prstGeom>
        </p:spPr>
      </p:pic>
      <p:sp>
        <p:nvSpPr>
          <p:cNvPr id="8" name="Title 7"/>
          <p:cNvSpPr>
            <a:spLocks noGrp="1"/>
          </p:cNvSpPr>
          <p:nvPr>
            <p:ph type="title"/>
          </p:nvPr>
        </p:nvSpPr>
        <p:spPr/>
        <p:txBody>
          <a:bodyPr/>
          <a:lstStyle/>
          <a:p>
            <a:r>
              <a:rPr lang="en-GB" dirty="0" smtClean="0"/>
              <a:t>UKHLS Example</a:t>
            </a:r>
            <a:endParaRPr lang="en-GB" dirty="0"/>
          </a:p>
        </p:txBody>
      </p:sp>
      <p:sp>
        <p:nvSpPr>
          <p:cNvPr id="4" name="Rectangle 3"/>
          <p:cNvSpPr/>
          <p:nvPr/>
        </p:nvSpPr>
        <p:spPr>
          <a:xfrm>
            <a:off x="1695450" y="5372100"/>
            <a:ext cx="8801100" cy="7366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93411550"/>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838200" y="2227961"/>
            <a:ext cx="10515600" cy="1875866"/>
          </a:xfrm>
        </p:spPr>
        <p:txBody>
          <a:bodyPr/>
          <a:lstStyle/>
          <a:p>
            <a:pPr marL="0" indent="0">
              <a:buNone/>
            </a:pPr>
            <a:r>
              <a:rPr lang="en-GB" dirty="0" smtClean="0"/>
              <a:t>‘NEVER </a:t>
            </a:r>
            <a:r>
              <a:rPr lang="en-GB" dirty="0"/>
              <a:t>conduct unweighted analysis if you aim to generalise your results to the UK </a:t>
            </a:r>
            <a:r>
              <a:rPr lang="en-GB" dirty="0" smtClean="0"/>
              <a:t>population’ </a:t>
            </a:r>
            <a:r>
              <a:rPr lang="en-GB" dirty="0"/>
              <a:t>(Understanding Society </a:t>
            </a:r>
            <a:r>
              <a:rPr lang="en-GB" dirty="0" smtClean="0"/>
              <a:t>– UK </a:t>
            </a:r>
            <a:r>
              <a:rPr lang="en-GB" dirty="0"/>
              <a:t>Household Longitudinal Study: Wave 1, 2009-2010 User Manual – 24 October </a:t>
            </a:r>
            <a:r>
              <a:rPr lang="en-GB" dirty="0" smtClean="0"/>
              <a:t>2011) </a:t>
            </a:r>
            <a:endParaRPr lang="en-GB" dirty="0"/>
          </a:p>
        </p:txBody>
      </p:sp>
      <p:sp>
        <p:nvSpPr>
          <p:cNvPr id="7" name="Title 1"/>
          <p:cNvSpPr>
            <a:spLocks noGrp="1"/>
          </p:cNvSpPr>
          <p:nvPr>
            <p:ph type="title"/>
          </p:nvPr>
        </p:nvSpPr>
        <p:spPr>
          <a:xfrm>
            <a:off x="838200" y="365125"/>
            <a:ext cx="10515600" cy="1325563"/>
          </a:xfrm>
        </p:spPr>
        <p:txBody>
          <a:bodyPr/>
          <a:lstStyle/>
          <a:p>
            <a:pPr algn="ctr"/>
            <a:r>
              <a:rPr lang="en-GB" dirty="0" smtClean="0"/>
              <a:t>A Warning Against </a:t>
            </a:r>
            <a:br>
              <a:rPr lang="en-GB" dirty="0" smtClean="0"/>
            </a:br>
            <a:r>
              <a:rPr lang="en-GB" dirty="0" smtClean="0"/>
              <a:t>A Naïve Approach to Inference</a:t>
            </a:r>
            <a:endParaRPr lang="en-GB" dirty="0"/>
          </a:p>
        </p:txBody>
      </p:sp>
    </p:spTree>
    <p:extLst>
      <p:ext uri="{BB962C8B-B14F-4D97-AF65-F5344CB8AC3E}">
        <p14:creationId xmlns:p14="http://schemas.microsoft.com/office/powerpoint/2010/main" val="2135367349"/>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GB" dirty="0" smtClean="0"/>
              <a:t>Part </a:t>
            </a:r>
            <a:r>
              <a:rPr lang="en-GB" dirty="0"/>
              <a:t>0</a:t>
            </a:r>
            <a:r>
              <a:rPr lang="en-GB" dirty="0" smtClean="0"/>
              <a:t> </a:t>
            </a:r>
            <a:br>
              <a:rPr lang="en-GB" dirty="0" smtClean="0"/>
            </a:br>
            <a:r>
              <a:rPr lang="en-GB" dirty="0"/>
              <a:t/>
            </a:r>
            <a:br>
              <a:rPr lang="en-GB" dirty="0"/>
            </a:br>
            <a:r>
              <a:rPr lang="en-GB" dirty="0" smtClean="0"/>
              <a:t>Remarks and Conclusions</a:t>
            </a:r>
            <a:endParaRPr lang="en-GB" dirty="0"/>
          </a:p>
        </p:txBody>
      </p:sp>
    </p:spTree>
    <p:extLst>
      <p:ext uri="{BB962C8B-B14F-4D97-AF65-F5344CB8AC3E}">
        <p14:creationId xmlns:p14="http://schemas.microsoft.com/office/powerpoint/2010/main" val="3444837555"/>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Image result for hitchhikers guide don't pan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2244615"/>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4833" y="0"/>
            <a:ext cx="10515600" cy="1325563"/>
          </a:xfrm>
        </p:spPr>
        <p:txBody>
          <a:bodyPr/>
          <a:lstStyle/>
          <a:p>
            <a:r>
              <a:rPr lang="en-GB" dirty="0" smtClean="0"/>
              <a:t>Complex Social </a:t>
            </a:r>
            <a:r>
              <a:rPr lang="en-GB" dirty="0" smtClean="0"/>
              <a:t>Surveys</a:t>
            </a:r>
            <a:endParaRPr lang="en-GB" dirty="0"/>
          </a:p>
        </p:txBody>
      </p:sp>
      <p:sp>
        <p:nvSpPr>
          <p:cNvPr id="3" name="Content Placeholder 2"/>
          <p:cNvSpPr>
            <a:spLocks noGrp="1"/>
          </p:cNvSpPr>
          <p:nvPr>
            <p:ph idx="1"/>
          </p:nvPr>
        </p:nvSpPr>
        <p:spPr>
          <a:xfrm>
            <a:off x="275771" y="1825625"/>
            <a:ext cx="11800115" cy="4351338"/>
          </a:xfrm>
        </p:spPr>
        <p:txBody>
          <a:bodyPr>
            <a:normAutofit lnSpcReduction="10000"/>
          </a:bodyPr>
          <a:lstStyle/>
          <a:p>
            <a:pPr marL="0" indent="0">
              <a:buNone/>
            </a:pPr>
            <a:r>
              <a:rPr lang="en-GB" sz="4000" dirty="0" smtClean="0"/>
              <a:t>You might never conduct a complex survey…</a:t>
            </a:r>
          </a:p>
          <a:p>
            <a:pPr marL="0" indent="0">
              <a:buNone/>
            </a:pPr>
            <a:endParaRPr lang="en-GB" sz="4000" dirty="0"/>
          </a:p>
          <a:p>
            <a:pPr marL="0" indent="0">
              <a:buNone/>
            </a:pPr>
            <a:r>
              <a:rPr lang="en-GB" sz="4000" dirty="0" smtClean="0"/>
              <a:t>You might never analyse a complex survey dataset…</a:t>
            </a:r>
          </a:p>
          <a:p>
            <a:pPr marL="0" indent="0">
              <a:buNone/>
            </a:pPr>
            <a:endParaRPr lang="en-GB" sz="4000" dirty="0"/>
          </a:p>
          <a:p>
            <a:pPr marL="0" indent="0">
              <a:buNone/>
            </a:pPr>
            <a:r>
              <a:rPr lang="en-GB" sz="4000" dirty="0" smtClean="0"/>
              <a:t>But you may need to read results from the analysis of complex social survey and therefore wish to understand</a:t>
            </a:r>
            <a:r>
              <a:rPr lang="en-GB" sz="4000" dirty="0"/>
              <a:t> </a:t>
            </a:r>
            <a:r>
              <a:rPr lang="en-GB" sz="4000" dirty="0" smtClean="0"/>
              <a:t>more</a:t>
            </a:r>
            <a:endParaRPr lang="en-GB" sz="4000" dirty="0"/>
          </a:p>
        </p:txBody>
      </p:sp>
    </p:spTree>
    <p:extLst>
      <p:ext uri="{BB962C8B-B14F-4D97-AF65-F5344CB8AC3E}">
        <p14:creationId xmlns:p14="http://schemas.microsoft.com/office/powerpoint/2010/main" val="545072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GB" dirty="0" smtClean="0"/>
              <a:t>Variables</a:t>
            </a:r>
            <a:endParaRPr lang="en-GB" dirty="0"/>
          </a:p>
        </p:txBody>
      </p:sp>
      <p:sp>
        <p:nvSpPr>
          <p:cNvPr id="3" name="Content Placeholder 2"/>
          <p:cNvSpPr>
            <a:spLocks noGrp="1"/>
          </p:cNvSpPr>
          <p:nvPr>
            <p:ph idx="1"/>
          </p:nvPr>
        </p:nvSpPr>
        <p:spPr>
          <a:xfrm>
            <a:off x="325820" y="1462768"/>
            <a:ext cx="11866179" cy="4351338"/>
          </a:xfrm>
        </p:spPr>
        <p:txBody>
          <a:bodyPr/>
          <a:lstStyle/>
          <a:p>
            <a:pPr marL="0" indent="0">
              <a:buNone/>
            </a:pPr>
            <a:r>
              <a:rPr lang="en-GB" dirty="0" smtClean="0"/>
              <a:t>Systematic measures</a:t>
            </a:r>
          </a:p>
          <a:p>
            <a:pPr marL="0" indent="0">
              <a:buNone/>
            </a:pPr>
            <a:endParaRPr lang="en-GB" dirty="0"/>
          </a:p>
          <a:p>
            <a:pPr marL="0" indent="0">
              <a:buNone/>
            </a:pPr>
            <a:r>
              <a:rPr lang="en-GB" dirty="0" smtClean="0">
                <a:solidFill>
                  <a:schemeClr val="accent3">
                    <a:lumMod val="75000"/>
                  </a:schemeClr>
                </a:solidFill>
              </a:rPr>
              <a:t>Outcome measures (Dependent Variables, DV, Y variable)</a:t>
            </a:r>
          </a:p>
          <a:p>
            <a:pPr>
              <a:buFontTx/>
              <a:buChar char="-"/>
            </a:pPr>
            <a:r>
              <a:rPr lang="en-GB" dirty="0" smtClean="0">
                <a:solidFill>
                  <a:schemeClr val="accent3">
                    <a:lumMod val="75000"/>
                  </a:schemeClr>
                </a:solidFill>
              </a:rPr>
              <a:t>life satisfaction, age at death</a:t>
            </a:r>
          </a:p>
          <a:p>
            <a:pPr marL="0" indent="0">
              <a:buNone/>
            </a:pPr>
            <a:r>
              <a:rPr lang="en-GB" dirty="0" smtClean="0"/>
              <a:t> </a:t>
            </a:r>
          </a:p>
          <a:p>
            <a:pPr marL="0" indent="0">
              <a:buNone/>
            </a:pPr>
            <a:r>
              <a:rPr lang="en-GB" dirty="0" smtClean="0"/>
              <a:t>Explanatory measures (Independent Variables, IV, X variable)</a:t>
            </a:r>
          </a:p>
          <a:p>
            <a:pPr>
              <a:buFontTx/>
              <a:buChar char="-"/>
            </a:pPr>
            <a:r>
              <a:rPr lang="en-GB" dirty="0" smtClean="0"/>
              <a:t>gender, occupation, </a:t>
            </a:r>
            <a:r>
              <a:rPr lang="en-GB" dirty="0" smtClean="0"/>
              <a:t>ethnicity</a:t>
            </a:r>
            <a:endParaRPr lang="en-GB" dirty="0" smtClean="0"/>
          </a:p>
          <a:p>
            <a:pPr marL="0" indent="0">
              <a:buNone/>
            </a:pPr>
            <a:endParaRPr lang="en-GB" dirty="0"/>
          </a:p>
        </p:txBody>
      </p:sp>
    </p:spTree>
    <p:extLst>
      <p:ext uri="{BB962C8B-B14F-4D97-AF65-F5344CB8AC3E}">
        <p14:creationId xmlns:p14="http://schemas.microsoft.com/office/powerpoint/2010/main" val="1944394817"/>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2725"/>
            <a:ext cx="10515600" cy="1325563"/>
          </a:xfrm>
        </p:spPr>
        <p:txBody>
          <a:bodyPr/>
          <a:lstStyle/>
          <a:p>
            <a:r>
              <a:rPr lang="en-GB" dirty="0" smtClean="0"/>
              <a:t>Things you might consider when reading analyses using complex social surveys….</a:t>
            </a:r>
            <a:endParaRPr lang="en-GB" dirty="0"/>
          </a:p>
        </p:txBody>
      </p:sp>
      <p:sp>
        <p:nvSpPr>
          <p:cNvPr id="3" name="Content Placeholder 2"/>
          <p:cNvSpPr>
            <a:spLocks noGrp="1"/>
          </p:cNvSpPr>
          <p:nvPr>
            <p:ph idx="1"/>
          </p:nvPr>
        </p:nvSpPr>
        <p:spPr>
          <a:xfrm>
            <a:off x="292100" y="2092324"/>
            <a:ext cx="11264900" cy="4638675"/>
          </a:xfrm>
        </p:spPr>
        <p:txBody>
          <a:bodyPr/>
          <a:lstStyle/>
          <a:p>
            <a:r>
              <a:rPr lang="en-GB" dirty="0" smtClean="0"/>
              <a:t>Was the most appropriate survey used?</a:t>
            </a:r>
            <a:endParaRPr lang="en-GB" dirty="0"/>
          </a:p>
          <a:p>
            <a:endParaRPr lang="en-GB" dirty="0" smtClean="0"/>
          </a:p>
          <a:p>
            <a:r>
              <a:rPr lang="en-GB" dirty="0" smtClean="0"/>
              <a:t>Did the researchers think about the survey design and selection strategy?</a:t>
            </a:r>
          </a:p>
          <a:p>
            <a:endParaRPr lang="en-GB" dirty="0" smtClean="0"/>
          </a:p>
          <a:p>
            <a:r>
              <a:rPr lang="en-GB" dirty="0" smtClean="0"/>
              <a:t>Were an optimal set of cases used?</a:t>
            </a:r>
          </a:p>
          <a:p>
            <a:endParaRPr lang="en-GB" dirty="0"/>
          </a:p>
        </p:txBody>
      </p:sp>
    </p:spTree>
    <p:extLst>
      <p:ext uri="{BB962C8B-B14F-4D97-AF65-F5344CB8AC3E}">
        <p14:creationId xmlns:p14="http://schemas.microsoft.com/office/powerpoint/2010/main" val="3308440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GB" dirty="0" smtClean="0"/>
              <a:t>Things you might consider when reading analyses using complex social surveys….</a:t>
            </a:r>
            <a:endParaRPr lang="en-GB" dirty="0"/>
          </a:p>
        </p:txBody>
      </p:sp>
      <p:sp>
        <p:nvSpPr>
          <p:cNvPr id="3" name="Content Placeholder 2"/>
          <p:cNvSpPr>
            <a:spLocks noGrp="1"/>
          </p:cNvSpPr>
          <p:nvPr>
            <p:ph idx="1"/>
          </p:nvPr>
        </p:nvSpPr>
        <p:spPr>
          <a:xfrm>
            <a:off x="292100" y="1774824"/>
            <a:ext cx="11264900" cy="4638675"/>
          </a:xfrm>
        </p:spPr>
        <p:txBody>
          <a:bodyPr/>
          <a:lstStyle/>
          <a:p>
            <a:r>
              <a:rPr lang="en-GB" dirty="0" smtClean="0"/>
              <a:t>Could extra information have been incorporated (e.g. from other household members)?</a:t>
            </a:r>
          </a:p>
          <a:p>
            <a:endParaRPr lang="en-GB" dirty="0" smtClean="0"/>
          </a:p>
          <a:p>
            <a:r>
              <a:rPr lang="en-GB" dirty="0" smtClean="0"/>
              <a:t>Did the researchers think about the effects of missing data (i.e. units and items)?</a:t>
            </a:r>
          </a:p>
          <a:p>
            <a:endParaRPr lang="en-GB" dirty="0" smtClean="0"/>
          </a:p>
          <a:p>
            <a:r>
              <a:rPr lang="en-GB" dirty="0" smtClean="0"/>
              <a:t>Were the most suitable </a:t>
            </a:r>
            <a:r>
              <a:rPr lang="en-GB" i="1" dirty="0" smtClean="0"/>
              <a:t>Y</a:t>
            </a:r>
            <a:r>
              <a:rPr lang="en-GB" dirty="0" smtClean="0"/>
              <a:t> and </a:t>
            </a:r>
            <a:r>
              <a:rPr lang="en-GB" i="1" dirty="0" smtClean="0"/>
              <a:t>X</a:t>
            </a:r>
            <a:r>
              <a:rPr lang="en-GB" dirty="0" smtClean="0"/>
              <a:t> </a:t>
            </a:r>
            <a:r>
              <a:rPr lang="en-GB" dirty="0" err="1" smtClean="0"/>
              <a:t>vars</a:t>
            </a:r>
            <a:r>
              <a:rPr lang="en-GB" dirty="0" smtClean="0"/>
              <a:t> used?</a:t>
            </a:r>
          </a:p>
          <a:p>
            <a:endParaRPr lang="en-GB" dirty="0" smtClean="0"/>
          </a:p>
          <a:p>
            <a:r>
              <a:rPr lang="en-GB" dirty="0" smtClean="0"/>
              <a:t>Is there sufficient information about the analytical process?</a:t>
            </a:r>
          </a:p>
          <a:p>
            <a:endParaRPr lang="en-GB" dirty="0"/>
          </a:p>
        </p:txBody>
      </p:sp>
    </p:spTree>
    <p:extLst>
      <p:ext uri="{BB962C8B-B14F-4D97-AF65-F5344CB8AC3E}">
        <p14:creationId xmlns:p14="http://schemas.microsoft.com/office/powerpoint/2010/main" val="2552812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74625"/>
            <a:ext cx="10769600" cy="1325563"/>
          </a:xfrm>
        </p:spPr>
        <p:txBody>
          <a:bodyPr/>
          <a:lstStyle/>
          <a:p>
            <a:r>
              <a:rPr lang="en-GB" dirty="0" smtClean="0"/>
              <a:t>Things you might consider when </a:t>
            </a:r>
            <a:br>
              <a:rPr lang="en-GB" dirty="0" smtClean="0"/>
            </a:br>
            <a:r>
              <a:rPr lang="en-GB" dirty="0" smtClean="0"/>
              <a:t>commissioning an analysis….</a:t>
            </a:r>
            <a:endParaRPr lang="en-GB" dirty="0"/>
          </a:p>
        </p:txBody>
      </p:sp>
      <p:sp>
        <p:nvSpPr>
          <p:cNvPr id="3" name="Content Placeholder 2"/>
          <p:cNvSpPr>
            <a:spLocks noGrp="1"/>
          </p:cNvSpPr>
          <p:nvPr>
            <p:ph idx="1"/>
          </p:nvPr>
        </p:nvSpPr>
        <p:spPr>
          <a:xfrm>
            <a:off x="292100" y="2092324"/>
            <a:ext cx="11264900" cy="4638675"/>
          </a:xfrm>
        </p:spPr>
        <p:txBody>
          <a:bodyPr/>
          <a:lstStyle/>
          <a:p>
            <a:r>
              <a:rPr lang="en-GB" dirty="0" smtClean="0"/>
              <a:t>Is the data analyst suitably trained?</a:t>
            </a:r>
            <a:endParaRPr lang="en-GB" dirty="0"/>
          </a:p>
          <a:p>
            <a:endParaRPr lang="en-GB" dirty="0" smtClean="0"/>
          </a:p>
          <a:p>
            <a:r>
              <a:rPr lang="en-GB" dirty="0" smtClean="0"/>
              <a:t>How well do they know the dataset?</a:t>
            </a:r>
          </a:p>
          <a:p>
            <a:pPr lvl="1"/>
            <a:r>
              <a:rPr lang="en-GB" dirty="0" smtClean="0"/>
              <a:t>How many dates have they been on!</a:t>
            </a:r>
          </a:p>
          <a:p>
            <a:endParaRPr lang="en-GB" dirty="0" smtClean="0"/>
          </a:p>
          <a:p>
            <a:r>
              <a:rPr lang="en-GB" dirty="0" smtClean="0"/>
              <a:t>Is there sufficient time to get to know the dataset?</a:t>
            </a:r>
          </a:p>
          <a:p>
            <a:endParaRPr lang="en-GB" dirty="0"/>
          </a:p>
          <a:p>
            <a:r>
              <a:rPr lang="en-GB" dirty="0" smtClean="0"/>
              <a:t>Is there sufficient (funded?) time for data enabling?</a:t>
            </a:r>
          </a:p>
          <a:p>
            <a:endParaRPr lang="en-GB" dirty="0"/>
          </a:p>
        </p:txBody>
      </p:sp>
    </p:spTree>
    <p:extLst>
      <p:ext uri="{BB962C8B-B14F-4D97-AF65-F5344CB8AC3E}">
        <p14:creationId xmlns:p14="http://schemas.microsoft.com/office/powerpoint/2010/main" val="2034976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3300" y="212725"/>
            <a:ext cx="11049000" cy="1325563"/>
          </a:xfrm>
        </p:spPr>
        <p:txBody>
          <a:bodyPr/>
          <a:lstStyle/>
          <a:p>
            <a:r>
              <a:rPr lang="en-GB" dirty="0" smtClean="0"/>
              <a:t>Things you might consider when </a:t>
            </a:r>
            <a:br>
              <a:rPr lang="en-GB" dirty="0" smtClean="0"/>
            </a:br>
            <a:r>
              <a:rPr lang="en-GB" dirty="0" smtClean="0"/>
              <a:t>commissioning an analysis….</a:t>
            </a:r>
            <a:endParaRPr lang="en-GB" dirty="0"/>
          </a:p>
        </p:txBody>
      </p:sp>
      <p:sp>
        <p:nvSpPr>
          <p:cNvPr id="3" name="Content Placeholder 2"/>
          <p:cNvSpPr>
            <a:spLocks noGrp="1"/>
          </p:cNvSpPr>
          <p:nvPr>
            <p:ph idx="1"/>
          </p:nvPr>
        </p:nvSpPr>
        <p:spPr>
          <a:xfrm>
            <a:off x="292100" y="2092324"/>
            <a:ext cx="11264900" cy="4638675"/>
          </a:xfrm>
        </p:spPr>
        <p:txBody>
          <a:bodyPr/>
          <a:lstStyle/>
          <a:p>
            <a:r>
              <a:rPr lang="en-GB" dirty="0" smtClean="0"/>
              <a:t>Can you and your organisation publically defend the work?</a:t>
            </a:r>
          </a:p>
          <a:p>
            <a:endParaRPr lang="en-GB" dirty="0" smtClean="0"/>
          </a:p>
          <a:p>
            <a:r>
              <a:rPr lang="en-GB" dirty="0" smtClean="0"/>
              <a:t>Will the data analysis process be transparent?</a:t>
            </a:r>
          </a:p>
          <a:p>
            <a:endParaRPr lang="en-GB" dirty="0"/>
          </a:p>
          <a:p>
            <a:r>
              <a:rPr lang="en-GB" dirty="0" smtClean="0"/>
              <a:t>Will the work be archived and rendered reproducible?</a:t>
            </a:r>
            <a:endParaRPr lang="en-GB" dirty="0"/>
          </a:p>
          <a:p>
            <a:pPr marL="0" indent="0">
              <a:buNone/>
            </a:pPr>
            <a:endParaRPr lang="en-GB" dirty="0" smtClean="0"/>
          </a:p>
        </p:txBody>
      </p:sp>
    </p:spTree>
    <p:extLst>
      <p:ext uri="{BB962C8B-B14F-4D97-AF65-F5344CB8AC3E}">
        <p14:creationId xmlns:p14="http://schemas.microsoft.com/office/powerpoint/2010/main" val="4146485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2725"/>
            <a:ext cx="10515600" cy="1325563"/>
          </a:xfrm>
        </p:spPr>
        <p:txBody>
          <a:bodyPr/>
          <a:lstStyle/>
          <a:p>
            <a:r>
              <a:rPr lang="en-GB" dirty="0" smtClean="0"/>
              <a:t>Things you might think about before analysing complex social surveys…</a:t>
            </a:r>
            <a:endParaRPr lang="en-GB" dirty="0"/>
          </a:p>
        </p:txBody>
      </p:sp>
      <p:sp>
        <p:nvSpPr>
          <p:cNvPr id="3" name="Content Placeholder 2"/>
          <p:cNvSpPr>
            <a:spLocks noGrp="1"/>
          </p:cNvSpPr>
          <p:nvPr>
            <p:ph idx="1"/>
          </p:nvPr>
        </p:nvSpPr>
        <p:spPr>
          <a:xfrm>
            <a:off x="292100" y="2092324"/>
            <a:ext cx="11264900" cy="4638675"/>
          </a:xfrm>
        </p:spPr>
        <p:txBody>
          <a:bodyPr/>
          <a:lstStyle/>
          <a:p>
            <a:r>
              <a:rPr lang="en-GB" dirty="0" smtClean="0"/>
              <a:t>Learn how to use an suitable software package (e.g. Stata)</a:t>
            </a:r>
          </a:p>
          <a:p>
            <a:endParaRPr lang="en-GB" dirty="0"/>
          </a:p>
          <a:p>
            <a:r>
              <a:rPr lang="en-GB" dirty="0" smtClean="0"/>
              <a:t>Come to graduate school at either Edinburgh or Warwick</a:t>
            </a:r>
          </a:p>
          <a:p>
            <a:endParaRPr lang="en-GB" dirty="0"/>
          </a:p>
          <a:p>
            <a:r>
              <a:rPr lang="en-GB" dirty="0" smtClean="0"/>
              <a:t>Attend a course run </a:t>
            </a:r>
            <a:r>
              <a:rPr lang="en-GB" dirty="0"/>
              <a:t>by AQMeN </a:t>
            </a:r>
            <a:r>
              <a:rPr lang="en-GB" dirty="0" smtClean="0"/>
              <a:t>(</a:t>
            </a:r>
            <a:r>
              <a:rPr lang="en-GB" dirty="0" smtClean="0">
                <a:hlinkClick r:id="rId2"/>
              </a:rPr>
              <a:t>http</a:t>
            </a:r>
            <a:r>
              <a:rPr lang="en-GB" dirty="0">
                <a:hlinkClick r:id="rId2"/>
              </a:rPr>
              <a:t>://aqmen.ac.uk</a:t>
            </a:r>
            <a:r>
              <a:rPr lang="en-GB" dirty="0" smtClean="0">
                <a:hlinkClick r:id="rId2"/>
              </a:rPr>
              <a:t>/</a:t>
            </a:r>
            <a:r>
              <a:rPr lang="en-GB" dirty="0" smtClean="0"/>
              <a:t>)</a:t>
            </a:r>
          </a:p>
          <a:p>
            <a:endParaRPr lang="en-GB" dirty="0"/>
          </a:p>
          <a:p>
            <a:r>
              <a:rPr lang="en-GB" dirty="0" smtClean="0"/>
              <a:t>Consult the resources page on our website</a:t>
            </a:r>
          </a:p>
          <a:p>
            <a:pPr marL="273050" indent="0">
              <a:buNone/>
            </a:pPr>
            <a:r>
              <a:rPr lang="en-GB" sz="1800" dirty="0" smtClean="0"/>
              <a:t>http</a:t>
            </a:r>
            <a:r>
              <a:rPr lang="en-GB" sz="1800" dirty="0"/>
              <a:t>://www2.warwick.ac.uk/fac/soc/sociology/staff/connelly/cognitiveinequalities</a:t>
            </a:r>
          </a:p>
          <a:p>
            <a:pPr lvl="1"/>
            <a:endParaRPr lang="en-GB" dirty="0" smtClean="0"/>
          </a:p>
          <a:p>
            <a:pPr marL="0" indent="0">
              <a:buNone/>
            </a:pPr>
            <a:endParaRPr lang="en-GB" dirty="0" smtClean="0"/>
          </a:p>
          <a:p>
            <a:endParaRPr lang="en-GB" dirty="0"/>
          </a:p>
          <a:p>
            <a:endParaRPr lang="en-GB" dirty="0"/>
          </a:p>
          <a:p>
            <a:pPr marL="0" indent="0">
              <a:buNone/>
            </a:pPr>
            <a:endParaRPr lang="en-GB" dirty="0" smtClean="0"/>
          </a:p>
        </p:txBody>
      </p:sp>
    </p:spTree>
    <p:extLst>
      <p:ext uri="{BB962C8B-B14F-4D97-AF65-F5344CB8AC3E}">
        <p14:creationId xmlns:p14="http://schemas.microsoft.com/office/powerpoint/2010/main" val="229056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Image result for what is quantitative longitudinal data analysis bloomsbu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222" y="564301"/>
            <a:ext cx="5419725" cy="5829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384399"/>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Future</a:t>
            </a:r>
            <a:endParaRPr lang="en-GB" dirty="0"/>
          </a:p>
        </p:txBody>
      </p:sp>
      <p:sp>
        <p:nvSpPr>
          <p:cNvPr id="3" name="Content Placeholder 2"/>
          <p:cNvSpPr>
            <a:spLocks noGrp="1"/>
          </p:cNvSpPr>
          <p:nvPr>
            <p:ph idx="1"/>
          </p:nvPr>
        </p:nvSpPr>
        <p:spPr/>
        <p:txBody>
          <a:bodyPr>
            <a:normAutofit/>
          </a:bodyPr>
          <a:lstStyle/>
          <a:p>
            <a:endParaRPr lang="en-GB" dirty="0" smtClean="0"/>
          </a:p>
          <a:p>
            <a:pPr marL="0" indent="0">
              <a:buNone/>
            </a:pPr>
            <a:r>
              <a:rPr lang="en-GB" dirty="0" smtClean="0"/>
              <a:t>The analysis </a:t>
            </a:r>
            <a:r>
              <a:rPr lang="en-GB" dirty="0"/>
              <a:t>of surveys with complex </a:t>
            </a:r>
            <a:r>
              <a:rPr lang="en-GB" dirty="0" smtClean="0"/>
              <a:t>designs is an </a:t>
            </a:r>
            <a:r>
              <a:rPr lang="en-GB" dirty="0"/>
              <a:t>emerging </a:t>
            </a:r>
            <a:r>
              <a:rPr lang="en-GB" dirty="0" smtClean="0"/>
              <a:t>area </a:t>
            </a:r>
          </a:p>
          <a:p>
            <a:pPr marL="0" indent="0">
              <a:buNone/>
            </a:pPr>
            <a:endParaRPr lang="en-GB" dirty="0"/>
          </a:p>
          <a:p>
            <a:pPr marL="0" indent="0">
              <a:buNone/>
            </a:pPr>
            <a:r>
              <a:rPr lang="en-GB" dirty="0" smtClean="0"/>
              <a:t>There </a:t>
            </a:r>
            <a:r>
              <a:rPr lang="en-GB" dirty="0"/>
              <a:t>will undoubtedly be new theoretical insights which, alongside advances in software functionality and improvements in computational power, </a:t>
            </a:r>
            <a:r>
              <a:rPr lang="en-GB" dirty="0" smtClean="0"/>
              <a:t>will </a:t>
            </a:r>
            <a:r>
              <a:rPr lang="en-GB" dirty="0"/>
              <a:t>influence data analysis </a:t>
            </a:r>
            <a:r>
              <a:rPr lang="en-GB" dirty="0" smtClean="0"/>
              <a:t>practices</a:t>
            </a:r>
            <a:endParaRPr lang="en-GB" dirty="0"/>
          </a:p>
          <a:p>
            <a:endParaRPr lang="en-GB" dirty="0"/>
          </a:p>
        </p:txBody>
      </p:sp>
    </p:spTree>
    <p:extLst>
      <p:ext uri="{BB962C8B-B14F-4D97-AF65-F5344CB8AC3E}">
        <p14:creationId xmlns:p14="http://schemas.microsoft.com/office/powerpoint/2010/main" val="895335148"/>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925"/>
            <a:ext cx="10515600" cy="1325563"/>
          </a:xfrm>
        </p:spPr>
        <p:txBody>
          <a:bodyPr/>
          <a:lstStyle/>
          <a:p>
            <a:r>
              <a:rPr lang="en-GB" dirty="0" smtClean="0"/>
              <a:t>Last Words</a:t>
            </a:r>
            <a:endParaRPr lang="en-GB" dirty="0"/>
          </a:p>
        </p:txBody>
      </p:sp>
      <p:sp>
        <p:nvSpPr>
          <p:cNvPr id="3" name="Content Placeholder 2"/>
          <p:cNvSpPr>
            <a:spLocks noGrp="1"/>
          </p:cNvSpPr>
          <p:nvPr>
            <p:ph idx="1"/>
          </p:nvPr>
        </p:nvSpPr>
        <p:spPr/>
        <p:txBody>
          <a:bodyPr/>
          <a:lstStyle/>
          <a:p>
            <a:r>
              <a:rPr lang="en-GB" dirty="0"/>
              <a:t>Angrist and </a:t>
            </a:r>
            <a:r>
              <a:rPr lang="en-GB" dirty="0" err="1"/>
              <a:t>Pischke</a:t>
            </a:r>
            <a:r>
              <a:rPr lang="en-GB" dirty="0"/>
              <a:t> (2008) playfully remarked that if applied research was easy then theorists would do </a:t>
            </a:r>
            <a:r>
              <a:rPr lang="en-GB" dirty="0" smtClean="0"/>
              <a:t>it</a:t>
            </a:r>
          </a:p>
          <a:p>
            <a:endParaRPr lang="en-GB" dirty="0" smtClean="0"/>
          </a:p>
          <a:p>
            <a:r>
              <a:rPr lang="en-GB" dirty="0" smtClean="0"/>
              <a:t>They </a:t>
            </a:r>
            <a:r>
              <a:rPr lang="en-GB" dirty="0"/>
              <a:t>also reassure readers that applied research is not as hard as the dense pages of </a:t>
            </a:r>
            <a:r>
              <a:rPr lang="en-GB" i="1" dirty="0" err="1"/>
              <a:t>Econometrica</a:t>
            </a:r>
            <a:r>
              <a:rPr lang="en-GB" dirty="0"/>
              <a:t> might lead us to </a:t>
            </a:r>
            <a:r>
              <a:rPr lang="en-GB" dirty="0" smtClean="0"/>
              <a:t>believe</a:t>
            </a:r>
            <a:endParaRPr lang="en-GB" dirty="0"/>
          </a:p>
          <a:p>
            <a:endParaRPr lang="en-GB" dirty="0" smtClean="0"/>
          </a:p>
          <a:p>
            <a:r>
              <a:rPr lang="en-GB" dirty="0" smtClean="0"/>
              <a:t>Most of all </a:t>
            </a:r>
            <a:r>
              <a:rPr lang="en-GB" i="1" dirty="0" smtClean="0"/>
              <a:t>don’t panic</a:t>
            </a:r>
            <a:endParaRPr lang="en-GB" i="1" dirty="0"/>
          </a:p>
        </p:txBody>
      </p:sp>
    </p:spTree>
    <p:extLst>
      <p:ext uri="{BB962C8B-B14F-4D97-AF65-F5344CB8AC3E}">
        <p14:creationId xmlns:p14="http://schemas.microsoft.com/office/powerpoint/2010/main" val="927684089"/>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Content Placeholder 2"/>
          <p:cNvSpPr>
            <a:spLocks noGrp="1"/>
          </p:cNvSpPr>
          <p:nvPr>
            <p:ph idx="1"/>
          </p:nvPr>
        </p:nvSpPr>
        <p:spPr>
          <a:xfrm>
            <a:off x="344557" y="0"/>
            <a:ext cx="11489634" cy="6858000"/>
          </a:xfrm>
        </p:spPr>
        <p:txBody>
          <a:bodyPr>
            <a:normAutofit/>
          </a:bodyPr>
          <a:lstStyle/>
          <a:p>
            <a:pPr marL="0" indent="0">
              <a:buNone/>
            </a:pPr>
            <a:r>
              <a:rPr lang="en-GB" altLang="en-US" b="1" i="1" dirty="0" smtClean="0"/>
              <a:t>Resources on Stata</a:t>
            </a:r>
            <a:endParaRPr lang="en-GB" altLang="en-US" b="1" i="1" dirty="0"/>
          </a:p>
          <a:p>
            <a:pPr marL="0" indent="0">
              <a:buNone/>
            </a:pPr>
            <a:endParaRPr lang="en-GB" altLang="en-US" sz="1400" b="1" dirty="0"/>
          </a:p>
          <a:p>
            <a:pPr marL="0" indent="0">
              <a:buNone/>
            </a:pPr>
            <a:r>
              <a:rPr lang="en-GB" altLang="en-US" sz="2400" dirty="0" smtClean="0"/>
              <a:t>Stata </a:t>
            </a:r>
            <a:r>
              <a:rPr lang="en-GB" altLang="en-US" sz="2400" dirty="0"/>
              <a:t>home page </a:t>
            </a:r>
            <a:r>
              <a:rPr lang="en-GB" altLang="en-US" sz="2400" i="1" u="sng" dirty="0">
                <a:hlinkClick r:id="rId2"/>
              </a:rPr>
              <a:t>http://www.stata.com/</a:t>
            </a:r>
            <a:endParaRPr lang="en-GB" altLang="en-US" sz="2400" dirty="0"/>
          </a:p>
          <a:p>
            <a:pPr marL="0" indent="0">
              <a:buNone/>
            </a:pPr>
            <a:r>
              <a:rPr lang="en-GB" altLang="en-US" sz="2400" dirty="0" smtClean="0"/>
              <a:t>Stata </a:t>
            </a:r>
            <a:r>
              <a:rPr lang="en-GB" altLang="en-US" sz="2400" dirty="0"/>
              <a:t>Bookstore </a:t>
            </a:r>
            <a:r>
              <a:rPr lang="en-GB" altLang="en-US" sz="2400" u="sng" dirty="0">
                <a:hlinkClick r:id="rId3"/>
              </a:rPr>
              <a:t>http://www.stata.com/bookstore/books-on-stata/</a:t>
            </a:r>
            <a:endParaRPr lang="en-GB" altLang="en-US" sz="2400" dirty="0"/>
          </a:p>
          <a:p>
            <a:pPr marL="0" indent="0">
              <a:buNone/>
            </a:pPr>
            <a:r>
              <a:rPr lang="en-GB" altLang="en-US" sz="2400" dirty="0" smtClean="0"/>
              <a:t>Stata </a:t>
            </a:r>
            <a:r>
              <a:rPr lang="en-GB" altLang="en-US" sz="2400" dirty="0"/>
              <a:t>List </a:t>
            </a:r>
            <a:r>
              <a:rPr lang="en-GB" altLang="en-US" sz="2400" dirty="0">
                <a:hlinkClick r:id="rId4"/>
              </a:rPr>
              <a:t>http://www.statalist.org/</a:t>
            </a:r>
            <a:endParaRPr lang="en-GB" altLang="en-US" sz="2400" dirty="0"/>
          </a:p>
          <a:p>
            <a:pPr marL="0" indent="0">
              <a:buNone/>
            </a:pPr>
            <a:r>
              <a:rPr lang="en-GB" altLang="en-US" sz="2400" dirty="0" smtClean="0"/>
              <a:t>Stata </a:t>
            </a:r>
            <a:r>
              <a:rPr lang="en-GB" altLang="en-US" sz="2400" dirty="0"/>
              <a:t>on Twitter </a:t>
            </a:r>
            <a:r>
              <a:rPr lang="en-GB" altLang="en-US" sz="2400" u="sng" dirty="0">
                <a:hlinkClick r:id="rId5"/>
              </a:rPr>
              <a:t>http://twitter.com/#!/stata</a:t>
            </a:r>
            <a:endParaRPr lang="en-GB" altLang="en-US" sz="2400" dirty="0"/>
          </a:p>
          <a:p>
            <a:pPr marL="0" indent="0">
              <a:buNone/>
            </a:pPr>
            <a:r>
              <a:rPr lang="en-GB" altLang="en-US" sz="2400" dirty="0" smtClean="0"/>
              <a:t>Stata </a:t>
            </a:r>
            <a:r>
              <a:rPr lang="en-GB" altLang="en-US" sz="2400" dirty="0"/>
              <a:t>Journal </a:t>
            </a:r>
            <a:r>
              <a:rPr lang="en-GB" altLang="en-US" sz="2400" u="sng" dirty="0">
                <a:hlinkClick r:id="rId6"/>
              </a:rPr>
              <a:t>http://www.stata-journal.com/</a:t>
            </a:r>
            <a:endParaRPr lang="en-GB" altLang="en-US" sz="2400" u="sng" dirty="0"/>
          </a:p>
          <a:p>
            <a:pPr marL="0" indent="0">
              <a:buNone/>
            </a:pPr>
            <a:endParaRPr lang="en-GB" altLang="en-US" sz="2400" dirty="0" smtClean="0"/>
          </a:p>
          <a:p>
            <a:pPr marL="0" indent="0">
              <a:buNone/>
            </a:pPr>
            <a:r>
              <a:rPr lang="en-GB" altLang="en-US" sz="2400" dirty="0" smtClean="0"/>
              <a:t>UCLA </a:t>
            </a:r>
            <a:r>
              <a:rPr lang="en-GB" altLang="en-US" sz="2400" dirty="0"/>
              <a:t>Academic Technology Services  </a:t>
            </a:r>
            <a:r>
              <a:rPr lang="en-GB" altLang="en-US" sz="2400" i="1" u="sng" dirty="0">
                <a:hlinkClick r:id="rId7"/>
              </a:rPr>
              <a:t>http://www.ats.ucla.edu/stat/stata/</a:t>
            </a:r>
            <a:r>
              <a:rPr lang="en-GB" altLang="en-US" sz="2400" i="1" dirty="0"/>
              <a:t> </a:t>
            </a:r>
            <a:endParaRPr lang="en-GB" altLang="en-US" sz="2400" dirty="0"/>
          </a:p>
          <a:p>
            <a:pPr marL="0" indent="0">
              <a:buNone/>
            </a:pPr>
            <a:endParaRPr lang="en-GB" altLang="en-US" sz="2400" dirty="0" smtClean="0"/>
          </a:p>
          <a:p>
            <a:pPr marL="0" indent="0">
              <a:buNone/>
            </a:pPr>
            <a:r>
              <a:rPr lang="en-GB" altLang="en-US" sz="2400" dirty="0" smtClean="0"/>
              <a:t>Princeton </a:t>
            </a:r>
            <a:r>
              <a:rPr lang="en-GB" altLang="en-US" sz="2400" dirty="0"/>
              <a:t>Stata resources </a:t>
            </a:r>
            <a:r>
              <a:rPr lang="en-GB" altLang="en-US" sz="2400" u="sng" dirty="0">
                <a:hlinkClick r:id="rId8"/>
              </a:rPr>
              <a:t>http://data.princeton.edu/stata/</a:t>
            </a:r>
            <a:endParaRPr lang="en-GB" altLang="en-US" sz="2400" dirty="0"/>
          </a:p>
          <a:p>
            <a:pPr marL="0" indent="0">
              <a:buNone/>
            </a:pPr>
            <a:endParaRPr lang="en-GB" altLang="en-US" sz="2400" dirty="0" smtClean="0"/>
          </a:p>
          <a:p>
            <a:pPr marL="0" indent="0">
              <a:buNone/>
            </a:pPr>
            <a:r>
              <a:rPr lang="en-GB" altLang="en-US" sz="2400" dirty="0" smtClean="0"/>
              <a:t>The </a:t>
            </a:r>
            <a:r>
              <a:rPr lang="en-GB" altLang="en-US" sz="2400" dirty="0"/>
              <a:t>website of the  ESRC 'Longitudinal Data Analysis for Social Science Researchers' project  much of my earlier Stata training resources are available on this site </a:t>
            </a:r>
            <a:r>
              <a:rPr lang="en-GB" altLang="en-US" sz="2400" u="sng" dirty="0">
                <a:hlinkClick r:id="rId9"/>
              </a:rPr>
              <a:t>www.longitudinal.stir.ac.uk</a:t>
            </a:r>
            <a:endParaRPr lang="en-GB" altLang="en-US" sz="2400" dirty="0"/>
          </a:p>
          <a:p>
            <a:pPr marL="0" indent="0">
              <a:buNone/>
            </a:pPr>
            <a:endParaRPr lang="en-GB" altLang="en-US" sz="1800" dirty="0" smtClean="0"/>
          </a:p>
          <a:p>
            <a:pPr marL="0" indent="0">
              <a:buNone/>
            </a:pPr>
            <a:endParaRPr lang="en-GB" altLang="en-US" sz="1800" u="sng" dirty="0"/>
          </a:p>
          <a:p>
            <a:pPr marL="0" indent="0">
              <a:buNone/>
            </a:pPr>
            <a:endParaRPr lang="en-GB" altLang="en-US" dirty="0" smtClean="0"/>
          </a:p>
        </p:txBody>
      </p:sp>
    </p:spTree>
    <p:extLst>
      <p:ext uri="{BB962C8B-B14F-4D97-AF65-F5344CB8AC3E}">
        <p14:creationId xmlns:p14="http://schemas.microsoft.com/office/powerpoint/2010/main" val="4156991711"/>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772940"/>
          </a:xfrm>
        </p:spPr>
        <p:txBody>
          <a:bodyPr>
            <a:normAutofit/>
          </a:bodyPr>
          <a:lstStyle/>
          <a:p>
            <a:pPr marL="0" indent="0">
              <a:buNone/>
            </a:pPr>
            <a:r>
              <a:rPr lang="en-US" b="1" i="1" dirty="0" smtClean="0"/>
              <a:t>Introductions to Stata</a:t>
            </a:r>
          </a:p>
          <a:p>
            <a:pPr marL="0" indent="0">
              <a:buNone/>
            </a:pPr>
            <a:endParaRPr lang="en-US" dirty="0"/>
          </a:p>
          <a:p>
            <a:pPr marL="0" indent="0">
              <a:buNone/>
            </a:pPr>
            <a:r>
              <a:rPr lang="en-US" dirty="0" smtClean="0"/>
              <a:t>KOHLER</a:t>
            </a:r>
            <a:r>
              <a:rPr lang="en-US" dirty="0"/>
              <a:t>, H. P. &amp; KREUTER, F. 2012. </a:t>
            </a:r>
            <a:r>
              <a:rPr lang="en-US" i="1" dirty="0"/>
              <a:t>Data Analysis using Stata, </a:t>
            </a:r>
            <a:r>
              <a:rPr lang="en-US" dirty="0"/>
              <a:t>College Station, </a:t>
            </a:r>
            <a:r>
              <a:rPr lang="en-US" dirty="0" err="1"/>
              <a:t>Tx</a:t>
            </a:r>
            <a:r>
              <a:rPr lang="en-US" dirty="0"/>
              <a:t>, Stata Press</a:t>
            </a:r>
            <a:r>
              <a:rPr lang="en-US" dirty="0" smtClean="0"/>
              <a:t>.</a:t>
            </a:r>
          </a:p>
          <a:p>
            <a:pPr marL="0" indent="0">
              <a:buNone/>
            </a:pPr>
            <a:r>
              <a:rPr lang="en-US" dirty="0" smtClean="0"/>
              <a:t>(An excellent introduction to Stata)</a:t>
            </a:r>
            <a:endParaRPr lang="en-GB" dirty="0"/>
          </a:p>
          <a:p>
            <a:pPr marL="0" indent="0">
              <a:buNone/>
            </a:pPr>
            <a:endParaRPr lang="en-US" dirty="0" smtClean="0"/>
          </a:p>
          <a:p>
            <a:pPr marL="0" indent="0">
              <a:buNone/>
            </a:pPr>
            <a:r>
              <a:rPr lang="en-US" dirty="0" smtClean="0"/>
              <a:t>MEHMETOGLU</a:t>
            </a:r>
            <a:r>
              <a:rPr lang="en-US" dirty="0"/>
              <a:t>, M. &amp; JAKOBSEN, T. G. 2016. </a:t>
            </a:r>
            <a:r>
              <a:rPr lang="en-US" i="1" dirty="0"/>
              <a:t>Applied Statistics Using Stata: A Guide for the Social Sciences</a:t>
            </a:r>
            <a:r>
              <a:rPr lang="en-US" dirty="0"/>
              <a:t>, SAGE</a:t>
            </a:r>
            <a:r>
              <a:rPr lang="en-US" dirty="0" smtClean="0"/>
              <a:t>.</a:t>
            </a:r>
          </a:p>
          <a:p>
            <a:pPr marL="0" indent="0">
              <a:buNone/>
            </a:pPr>
            <a:r>
              <a:rPr lang="en-US" dirty="0" smtClean="0"/>
              <a:t>(A very clear new text on using Stata)</a:t>
            </a:r>
            <a:endParaRPr lang="en-GB" dirty="0"/>
          </a:p>
          <a:p>
            <a:pPr marL="0" indent="0">
              <a:buNone/>
            </a:pPr>
            <a:endParaRPr lang="en-US" dirty="0" smtClean="0"/>
          </a:p>
          <a:p>
            <a:pPr marL="0" indent="0">
              <a:buNone/>
            </a:pPr>
            <a:r>
              <a:rPr lang="en-US" dirty="0" smtClean="0"/>
              <a:t>PEVALIN</a:t>
            </a:r>
            <a:r>
              <a:rPr lang="en-US" dirty="0"/>
              <a:t>, D. &amp; ROBSON, K. 2009. </a:t>
            </a:r>
            <a:r>
              <a:rPr lang="en-US" i="1" dirty="0"/>
              <a:t>The Stata survival manual</a:t>
            </a:r>
            <a:r>
              <a:rPr lang="en-US" dirty="0"/>
              <a:t>, McGraw-Hill </a:t>
            </a:r>
            <a:r>
              <a:rPr lang="en-US" dirty="0" smtClean="0"/>
              <a:t>Education.</a:t>
            </a:r>
          </a:p>
          <a:p>
            <a:pPr marL="0" indent="0">
              <a:buNone/>
            </a:pPr>
            <a:r>
              <a:rPr lang="en-US" dirty="0" smtClean="0"/>
              <a:t>(Students often like this book as  an introduction)</a:t>
            </a:r>
            <a:endParaRPr lang="en-GB" dirty="0"/>
          </a:p>
          <a:p>
            <a:endParaRPr lang="en-GB" dirty="0"/>
          </a:p>
        </p:txBody>
      </p:sp>
    </p:spTree>
    <p:extLst>
      <p:ext uri="{BB962C8B-B14F-4D97-AF65-F5344CB8AC3E}">
        <p14:creationId xmlns:p14="http://schemas.microsoft.com/office/powerpoint/2010/main" val="40170327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GB" dirty="0" smtClean="0"/>
              <a:t>Variables</a:t>
            </a:r>
            <a:endParaRPr lang="en-GB" dirty="0"/>
          </a:p>
        </p:txBody>
      </p:sp>
      <p:sp>
        <p:nvSpPr>
          <p:cNvPr id="3" name="Content Placeholder 2"/>
          <p:cNvSpPr>
            <a:spLocks noGrp="1"/>
          </p:cNvSpPr>
          <p:nvPr>
            <p:ph idx="1"/>
          </p:nvPr>
        </p:nvSpPr>
        <p:spPr>
          <a:xfrm>
            <a:off x="325820" y="1462768"/>
            <a:ext cx="11866179" cy="4351338"/>
          </a:xfrm>
        </p:spPr>
        <p:txBody>
          <a:bodyPr>
            <a:normAutofit/>
          </a:bodyPr>
          <a:lstStyle/>
          <a:p>
            <a:pPr marL="0" indent="0">
              <a:buNone/>
            </a:pPr>
            <a:r>
              <a:rPr lang="en-GB" b="1" i="1" dirty="0" smtClean="0"/>
              <a:t>Be mindful…</a:t>
            </a:r>
          </a:p>
          <a:p>
            <a:pPr marL="0" indent="0">
              <a:buNone/>
            </a:pPr>
            <a:endParaRPr lang="en-GB" dirty="0" smtClean="0"/>
          </a:p>
          <a:p>
            <a:pPr marL="0" indent="0">
              <a:buNone/>
            </a:pPr>
            <a:r>
              <a:rPr lang="en-GB" dirty="0" smtClean="0"/>
              <a:t>In one analysis </a:t>
            </a:r>
            <a:r>
              <a:rPr lang="en-GB" i="1" dirty="0" smtClean="0"/>
              <a:t>level of education </a:t>
            </a:r>
            <a:r>
              <a:rPr lang="en-GB" dirty="0" smtClean="0"/>
              <a:t>might be an outcome</a:t>
            </a:r>
          </a:p>
          <a:p>
            <a:pPr marL="0" indent="0">
              <a:buNone/>
            </a:pPr>
            <a:endParaRPr lang="en-GB" dirty="0"/>
          </a:p>
          <a:p>
            <a:pPr marL="0" indent="0">
              <a:buNone/>
            </a:pPr>
            <a:r>
              <a:rPr lang="en-GB" dirty="0" smtClean="0"/>
              <a:t>In another analysis </a:t>
            </a:r>
            <a:r>
              <a:rPr lang="en-GB" i="1" dirty="0" smtClean="0"/>
              <a:t>level</a:t>
            </a:r>
            <a:r>
              <a:rPr lang="en-GB" dirty="0" smtClean="0"/>
              <a:t> of education might be an explanatory variable</a:t>
            </a:r>
            <a:endParaRPr lang="en-GB" dirty="0" smtClean="0"/>
          </a:p>
          <a:p>
            <a:pPr marL="0" indent="0">
              <a:buNone/>
            </a:pPr>
            <a:endParaRPr lang="en-GB" dirty="0"/>
          </a:p>
          <a:p>
            <a:pPr marL="0" indent="0">
              <a:buNone/>
            </a:pPr>
            <a:endParaRPr lang="en-GB" dirty="0"/>
          </a:p>
        </p:txBody>
      </p:sp>
    </p:spTree>
    <p:extLst>
      <p:ext uri="{BB962C8B-B14F-4D97-AF65-F5344CB8AC3E}">
        <p14:creationId xmlns:p14="http://schemas.microsoft.com/office/powerpoint/2010/main" val="2080853974"/>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772940"/>
          </a:xfrm>
        </p:spPr>
        <p:txBody>
          <a:bodyPr>
            <a:normAutofit fontScale="70000" lnSpcReduction="20000"/>
          </a:bodyPr>
          <a:lstStyle/>
          <a:p>
            <a:pPr marL="0" indent="0">
              <a:buNone/>
            </a:pPr>
            <a:r>
              <a:rPr lang="en-US" sz="4000" b="1" i="1" dirty="0" smtClean="0"/>
              <a:t>Other Useful Texts</a:t>
            </a:r>
          </a:p>
          <a:p>
            <a:pPr marL="0" indent="0">
              <a:buNone/>
            </a:pPr>
            <a:endParaRPr lang="en-US" dirty="0"/>
          </a:p>
          <a:p>
            <a:pPr marL="0" indent="0">
              <a:buNone/>
            </a:pPr>
            <a:r>
              <a:rPr lang="en-US" dirty="0" smtClean="0"/>
              <a:t>LONG</a:t>
            </a:r>
            <a:r>
              <a:rPr lang="en-US" dirty="0"/>
              <a:t>, J. S. 2009. </a:t>
            </a:r>
            <a:r>
              <a:rPr lang="en-US" i="1" dirty="0"/>
              <a:t>The Workflow of Data Analysis Using Stata, </a:t>
            </a:r>
            <a:r>
              <a:rPr lang="en-US" dirty="0"/>
              <a:t>College Station, Stata Press</a:t>
            </a:r>
            <a:r>
              <a:rPr lang="en-US" dirty="0" smtClean="0"/>
              <a:t>.</a:t>
            </a:r>
          </a:p>
          <a:p>
            <a:pPr marL="0" indent="0">
              <a:buNone/>
            </a:pPr>
            <a:r>
              <a:rPr lang="en-US" dirty="0" smtClean="0"/>
              <a:t>(The authoritative text on the workflow and organizing data analysis)</a:t>
            </a:r>
            <a:endParaRPr lang="en-GB" dirty="0"/>
          </a:p>
          <a:p>
            <a:pPr marL="0" indent="0">
              <a:buNone/>
            </a:pPr>
            <a:endParaRPr lang="en-US" dirty="0" smtClean="0"/>
          </a:p>
          <a:p>
            <a:pPr marL="0" indent="0">
              <a:buNone/>
            </a:pPr>
            <a:r>
              <a:rPr lang="en-US" dirty="0" smtClean="0"/>
              <a:t>LONG</a:t>
            </a:r>
            <a:r>
              <a:rPr lang="en-US" dirty="0"/>
              <a:t>, J. S. &amp; FREESE, J. 2014. </a:t>
            </a:r>
            <a:r>
              <a:rPr lang="en-US" i="1" dirty="0"/>
              <a:t>Regression models for categorical dependent variables using Stata, </a:t>
            </a:r>
            <a:r>
              <a:rPr lang="en-US" dirty="0"/>
              <a:t>College Station, Stata press</a:t>
            </a:r>
            <a:r>
              <a:rPr lang="en-US" dirty="0" smtClean="0"/>
              <a:t>.</a:t>
            </a:r>
          </a:p>
          <a:p>
            <a:pPr marL="0" indent="0">
              <a:buNone/>
            </a:pPr>
            <a:r>
              <a:rPr lang="en-US" dirty="0" smtClean="0"/>
              <a:t>(An excellent book on statistical modelling)</a:t>
            </a:r>
            <a:endParaRPr lang="en-GB" dirty="0"/>
          </a:p>
          <a:p>
            <a:pPr marL="0" indent="0">
              <a:buNone/>
            </a:pPr>
            <a:endParaRPr lang="en-US" dirty="0" smtClean="0"/>
          </a:p>
          <a:p>
            <a:pPr marL="0" indent="0">
              <a:buNone/>
            </a:pPr>
            <a:r>
              <a:rPr lang="en-US" dirty="0" smtClean="0"/>
              <a:t>LONGHI</a:t>
            </a:r>
            <a:r>
              <a:rPr lang="en-US" dirty="0"/>
              <a:t>, S. &amp; NANDI, A. 2014. </a:t>
            </a:r>
            <a:r>
              <a:rPr lang="en-US" i="1" dirty="0"/>
              <a:t>A Practical Guide to Using Panel Data</a:t>
            </a:r>
            <a:r>
              <a:rPr lang="en-US" dirty="0"/>
              <a:t>, Sage</a:t>
            </a:r>
            <a:r>
              <a:rPr lang="en-US" dirty="0" smtClean="0"/>
              <a:t>.</a:t>
            </a:r>
          </a:p>
          <a:p>
            <a:pPr marL="0" indent="0">
              <a:buNone/>
            </a:pPr>
            <a:r>
              <a:rPr lang="en-US" dirty="0" smtClean="0"/>
              <a:t>(A great book on </a:t>
            </a:r>
            <a:r>
              <a:rPr lang="en-US" dirty="0" err="1" smtClean="0"/>
              <a:t>analysing</a:t>
            </a:r>
            <a:r>
              <a:rPr lang="en-US" dirty="0" smtClean="0"/>
              <a:t> panel data)</a:t>
            </a:r>
            <a:endParaRPr lang="en-GB" dirty="0"/>
          </a:p>
          <a:p>
            <a:pPr marL="0" indent="0">
              <a:buNone/>
            </a:pPr>
            <a:endParaRPr lang="en-US" dirty="0" smtClean="0"/>
          </a:p>
          <a:p>
            <a:pPr marL="0" indent="0">
              <a:buNone/>
            </a:pPr>
            <a:r>
              <a:rPr lang="en-US" dirty="0" smtClean="0"/>
              <a:t>RABE-HESKETH</a:t>
            </a:r>
            <a:r>
              <a:rPr lang="en-US" dirty="0"/>
              <a:t>, S. &amp; EVERITT, B. 2003. </a:t>
            </a:r>
            <a:r>
              <a:rPr lang="en-US" i="1" dirty="0"/>
              <a:t>Handbook of statistical analyses using </a:t>
            </a:r>
            <a:r>
              <a:rPr lang="en-US" i="1" dirty="0" err="1"/>
              <a:t>stata</a:t>
            </a:r>
            <a:r>
              <a:rPr lang="en-US" dirty="0"/>
              <a:t>, CRC Press</a:t>
            </a:r>
            <a:r>
              <a:rPr lang="en-US" dirty="0" smtClean="0"/>
              <a:t>.</a:t>
            </a:r>
          </a:p>
          <a:p>
            <a:pPr marL="0" indent="0">
              <a:buNone/>
            </a:pPr>
            <a:r>
              <a:rPr lang="en-US" dirty="0" smtClean="0"/>
              <a:t>(This is a comprehensive guide to statistical modelling).</a:t>
            </a:r>
            <a:endParaRPr lang="en-GB" dirty="0"/>
          </a:p>
          <a:p>
            <a:pPr marL="0" indent="0">
              <a:buNone/>
            </a:pPr>
            <a:endParaRPr lang="en-US" dirty="0" smtClean="0"/>
          </a:p>
          <a:p>
            <a:pPr marL="0" indent="0">
              <a:buNone/>
            </a:pPr>
            <a:r>
              <a:rPr lang="en-US" dirty="0" smtClean="0"/>
              <a:t>SINGER</a:t>
            </a:r>
            <a:r>
              <a:rPr lang="en-US" dirty="0"/>
              <a:t>, J. D. &amp; WILLETT, J. B. 2003. </a:t>
            </a:r>
            <a:r>
              <a:rPr lang="en-US" i="1" dirty="0"/>
              <a:t>Applied longitudinal data analysis: Modeling change and event occurrence</a:t>
            </a:r>
            <a:r>
              <a:rPr lang="en-US" dirty="0"/>
              <a:t>, Oxford university press</a:t>
            </a:r>
            <a:r>
              <a:rPr lang="en-US" dirty="0" smtClean="0"/>
              <a:t>. (A very good book on longitudinal data analysis)</a:t>
            </a:r>
            <a:endParaRPr lang="en-GB" dirty="0"/>
          </a:p>
          <a:p>
            <a:pPr marL="0" indent="0">
              <a:buNone/>
            </a:pPr>
            <a:endParaRPr lang="en-US" dirty="0" smtClean="0"/>
          </a:p>
          <a:p>
            <a:pPr marL="0" indent="0">
              <a:buNone/>
            </a:pPr>
            <a:r>
              <a:rPr lang="en-US" dirty="0" smtClean="0"/>
              <a:t>TREIMAN</a:t>
            </a:r>
            <a:r>
              <a:rPr lang="en-US" dirty="0"/>
              <a:t>, D. J. 2009. </a:t>
            </a:r>
            <a:r>
              <a:rPr lang="en-US" i="1" dirty="0"/>
              <a:t>Quantitative Data Analysis: Doing Social Research to Test Ideas, </a:t>
            </a:r>
            <a:r>
              <a:rPr lang="en-US" dirty="0"/>
              <a:t>San Francisco, John Wiley &amp; Sons</a:t>
            </a:r>
            <a:r>
              <a:rPr lang="en-US" dirty="0" smtClean="0"/>
              <a:t>. (A excellent book with a lot of original material).</a:t>
            </a:r>
            <a:endParaRPr lang="en-GB" dirty="0"/>
          </a:p>
          <a:p>
            <a:endParaRPr lang="en-GB" dirty="0"/>
          </a:p>
        </p:txBody>
      </p:sp>
    </p:spTree>
    <p:extLst>
      <p:ext uri="{BB962C8B-B14F-4D97-AF65-F5344CB8AC3E}">
        <p14:creationId xmlns:p14="http://schemas.microsoft.com/office/powerpoint/2010/main" val="3416935947"/>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772940"/>
          </a:xfrm>
        </p:spPr>
        <p:txBody>
          <a:bodyPr>
            <a:normAutofit/>
          </a:bodyPr>
          <a:lstStyle/>
          <a:p>
            <a:pPr marL="0" indent="0">
              <a:buNone/>
            </a:pPr>
            <a:r>
              <a:rPr lang="en-US" b="1" i="1" dirty="0" smtClean="0"/>
              <a:t>More Advanced Texts</a:t>
            </a:r>
          </a:p>
          <a:p>
            <a:pPr marL="0" indent="0">
              <a:buNone/>
            </a:pPr>
            <a:endParaRPr lang="en-US" dirty="0"/>
          </a:p>
          <a:p>
            <a:pPr marL="0" indent="0">
              <a:buNone/>
            </a:pPr>
            <a:r>
              <a:rPr lang="en-US" dirty="0" smtClean="0"/>
              <a:t>CHAMBERS</a:t>
            </a:r>
            <a:r>
              <a:rPr lang="en-US" dirty="0"/>
              <a:t>, R. L. &amp; SKINNER, C. J. 2003. </a:t>
            </a:r>
            <a:r>
              <a:rPr lang="en-US" i="1" dirty="0"/>
              <a:t>Analysis of survey data</a:t>
            </a:r>
            <a:r>
              <a:rPr lang="en-US" dirty="0"/>
              <a:t>, John Wiley &amp; Sons</a:t>
            </a:r>
            <a:r>
              <a:rPr lang="en-US" dirty="0" smtClean="0"/>
              <a:t>.</a:t>
            </a:r>
          </a:p>
          <a:p>
            <a:pPr marL="0" indent="0">
              <a:buNone/>
            </a:pPr>
            <a:endParaRPr lang="en-US" dirty="0" smtClean="0"/>
          </a:p>
          <a:p>
            <a:pPr marL="0" indent="0">
              <a:buNone/>
            </a:pPr>
            <a:r>
              <a:rPr lang="en-US" dirty="0" smtClean="0"/>
              <a:t>SKRONDAL</a:t>
            </a:r>
            <a:r>
              <a:rPr lang="en-US" dirty="0"/>
              <a:t>, A. &amp; RABE-HESKETH, S. 2004. </a:t>
            </a:r>
            <a:r>
              <a:rPr lang="en-US" i="1" dirty="0"/>
              <a:t>Generalized latent variable modeling: Multilevel, longitudinal, and structural equation models</a:t>
            </a:r>
            <a:r>
              <a:rPr lang="en-US" dirty="0"/>
              <a:t>, </a:t>
            </a:r>
            <a:r>
              <a:rPr lang="en-US" dirty="0" err="1"/>
              <a:t>Crc</a:t>
            </a:r>
            <a:r>
              <a:rPr lang="en-US" dirty="0"/>
              <a:t> Press</a:t>
            </a:r>
            <a:r>
              <a:rPr lang="en-US" dirty="0" smtClean="0"/>
              <a:t>. </a:t>
            </a:r>
            <a:endParaRPr lang="en-GB" dirty="0"/>
          </a:p>
          <a:p>
            <a:pPr marL="0" indent="0">
              <a:buNone/>
            </a:pPr>
            <a:endParaRPr lang="en-GB" dirty="0" smtClean="0"/>
          </a:p>
          <a:p>
            <a:pPr marL="0" indent="0">
              <a:buNone/>
            </a:pPr>
            <a:r>
              <a:rPr lang="en-US" dirty="0"/>
              <a:t>RABE-HESKETH, S</a:t>
            </a:r>
            <a:r>
              <a:rPr lang="en-US" dirty="0" smtClean="0"/>
              <a:t>. &amp; SKRONDAL, A. 2012. </a:t>
            </a:r>
            <a:r>
              <a:rPr lang="en-US" i="1" dirty="0" smtClean="0"/>
              <a:t>Multilevel and Longitudinal Modeling Using Stata (Volume 1: Continuous Response),</a:t>
            </a:r>
            <a:r>
              <a:rPr lang="en-US" dirty="0" smtClean="0"/>
              <a:t> Stata Press.</a:t>
            </a:r>
          </a:p>
          <a:p>
            <a:pPr marL="0" indent="0">
              <a:buNone/>
            </a:pPr>
            <a:endParaRPr lang="en-US" dirty="0"/>
          </a:p>
          <a:p>
            <a:pPr marL="0" indent="0">
              <a:buNone/>
            </a:pPr>
            <a:r>
              <a:rPr lang="en-US" dirty="0"/>
              <a:t>RABE-HESKETH, S. &amp; SKRONDAL, A. 2012. </a:t>
            </a:r>
            <a:r>
              <a:rPr lang="en-US" i="1" dirty="0"/>
              <a:t>Multilevel and Longitudinal Modeling Using Stata (Volume </a:t>
            </a:r>
            <a:r>
              <a:rPr lang="en-US" i="1" dirty="0" smtClean="0"/>
              <a:t>2: Categorical Responses, Counts, and Survival),</a:t>
            </a:r>
            <a:r>
              <a:rPr lang="en-US" dirty="0" smtClean="0"/>
              <a:t> </a:t>
            </a:r>
            <a:r>
              <a:rPr lang="en-US" dirty="0"/>
              <a:t>Stata Press.</a:t>
            </a:r>
            <a:endParaRPr lang="en-GB" dirty="0"/>
          </a:p>
          <a:p>
            <a:pPr marL="0" indent="0">
              <a:buNone/>
            </a:pPr>
            <a:endParaRPr lang="en-GB" dirty="0" smtClean="0"/>
          </a:p>
        </p:txBody>
      </p:sp>
    </p:spTree>
    <p:extLst>
      <p:ext uri="{BB962C8B-B14F-4D97-AF65-F5344CB8AC3E}">
        <p14:creationId xmlns:p14="http://schemas.microsoft.com/office/powerpoint/2010/main" val="2444907368"/>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3445" y="413549"/>
            <a:ext cx="9785109" cy="2088232"/>
          </a:xfrm>
        </p:spPr>
        <p:txBody>
          <a:bodyPr>
            <a:normAutofit/>
          </a:bodyPr>
          <a:lstStyle/>
          <a:p>
            <a:pPr algn="ctr"/>
            <a:r>
              <a:rPr lang="en-GB" sz="3600" b="1" dirty="0"/>
              <a:t>A Practical Introduction to Analysing </a:t>
            </a:r>
            <a:r>
              <a:rPr lang="en-GB" sz="3600" b="1" dirty="0" smtClean="0"/>
              <a:t/>
            </a:r>
            <a:br>
              <a:rPr lang="en-GB" sz="3600" b="1" dirty="0" smtClean="0"/>
            </a:br>
            <a:r>
              <a:rPr lang="en-GB" sz="3600" b="1" dirty="0" smtClean="0"/>
              <a:t>Complex </a:t>
            </a:r>
            <a:r>
              <a:rPr lang="en-GB" sz="3600" b="1" dirty="0"/>
              <a:t>Social Survey Data</a:t>
            </a:r>
            <a:r>
              <a:rPr lang="en-US" sz="3600" b="1" dirty="0" smtClean="0">
                <a:latin typeface="Arial Narrow" panose="020B0606020202030204" pitchFamily="34" charset="0"/>
              </a:rPr>
              <a:t/>
            </a:r>
            <a:br>
              <a:rPr lang="en-US" sz="3600" b="1" dirty="0" smtClean="0">
                <a:latin typeface="Arial Narrow" panose="020B0606020202030204" pitchFamily="34" charset="0"/>
              </a:rPr>
            </a:br>
            <a:endParaRPr lang="en-GB" sz="4000" dirty="0">
              <a:latin typeface="Arial Narrow" panose="020B0606020202030204" pitchFamily="34" charset="0"/>
              <a:cs typeface="Arial" panose="020B0604020202020204" pitchFamily="34" charset="0"/>
            </a:endParaRPr>
          </a:p>
        </p:txBody>
      </p:sp>
      <p:pic>
        <p:nvPicPr>
          <p:cNvPr id="5" name="Picture 4"/>
          <p:cNvPicPr>
            <a:picLocks noChangeAspect="1"/>
          </p:cNvPicPr>
          <p:nvPr/>
        </p:nvPicPr>
        <p:blipFill>
          <a:blip r:embed="rId3">
            <a:grayscl/>
          </a:blip>
          <a:stretch>
            <a:fillRect/>
          </a:stretch>
        </p:blipFill>
        <p:spPr>
          <a:xfrm>
            <a:off x="35093" y="5999744"/>
            <a:ext cx="1212127" cy="804044"/>
          </a:xfrm>
          <a:prstGeom prst="rect">
            <a:avLst/>
          </a:prstGeom>
        </p:spPr>
      </p:pic>
      <p:pic>
        <p:nvPicPr>
          <p:cNvPr id="7" name="Picture 6"/>
          <p:cNvPicPr>
            <a:picLocks noChangeAspect="1"/>
          </p:cNvPicPr>
          <p:nvPr/>
        </p:nvPicPr>
        <p:blipFill>
          <a:blip r:embed="rId4">
            <a:biLevel thresh="50000"/>
          </a:blip>
          <a:stretch>
            <a:fillRect/>
          </a:stretch>
        </p:blipFill>
        <p:spPr>
          <a:xfrm>
            <a:off x="-43032" y="3697793"/>
            <a:ext cx="1290252" cy="1080075"/>
          </a:xfrm>
          <a:prstGeom prst="rect">
            <a:avLst/>
          </a:prstGeom>
        </p:spPr>
      </p:pic>
      <p:pic>
        <p:nvPicPr>
          <p:cNvPr id="8" name="Picture 7"/>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35093" y="4777868"/>
            <a:ext cx="1168352" cy="1075099"/>
          </a:xfrm>
          <a:prstGeom prst="rect">
            <a:avLst/>
          </a:prstGeom>
        </p:spPr>
      </p:pic>
      <p:graphicFrame>
        <p:nvGraphicFramePr>
          <p:cNvPr id="4" name="Table 3"/>
          <p:cNvGraphicFramePr>
            <a:graphicFrameLocks noGrp="1"/>
          </p:cNvGraphicFramePr>
          <p:nvPr>
            <p:extLst/>
          </p:nvPr>
        </p:nvGraphicFramePr>
        <p:xfrm>
          <a:off x="2152073" y="2733193"/>
          <a:ext cx="8128000" cy="1554480"/>
        </p:xfrm>
        <a:graphic>
          <a:graphicData uri="http://schemas.openxmlformats.org/drawingml/2006/table">
            <a:tbl>
              <a:tblPr firstRow="1" bandRow="1">
                <a:tableStyleId>{616DA210-FB5B-4158-B5E0-FEB733F419BA}</a:tableStyleId>
              </a:tblPr>
              <a:tblGrid>
                <a:gridCol w="4064000"/>
                <a:gridCol w="4064000"/>
              </a:tblGrid>
              <a:tr h="370840">
                <a:tc>
                  <a:txBody>
                    <a:bodyPr/>
                    <a:lstStyle/>
                    <a:p>
                      <a:r>
                        <a:rPr lang="en-GB" sz="2400" b="0" dirty="0" smtClean="0"/>
                        <a:t>Vernon</a:t>
                      </a:r>
                      <a:r>
                        <a:rPr lang="en-GB" sz="2400" b="0" baseline="0" dirty="0" smtClean="0"/>
                        <a:t> Gayle</a:t>
                      </a:r>
                    </a:p>
                    <a:p>
                      <a:r>
                        <a:rPr lang="en-GB" sz="2400" b="0" baseline="0" dirty="0" smtClean="0"/>
                        <a:t>University of Edinburgh</a:t>
                      </a:r>
                    </a:p>
                    <a:p>
                      <a:r>
                        <a:rPr lang="en-GB" sz="2400" b="0" baseline="0" dirty="0" smtClean="0"/>
                        <a:t>vernon.gayle@ed.ac.uk</a:t>
                      </a:r>
                    </a:p>
                    <a:p>
                      <a:r>
                        <a:rPr lang="en-GB" sz="2400" b="0" baseline="0" dirty="0" smtClean="0"/>
                        <a:t>@</a:t>
                      </a:r>
                      <a:r>
                        <a:rPr lang="en-GB" sz="2400" b="0" baseline="0" dirty="0" err="1" smtClean="0"/>
                        <a:t>profbigvern</a:t>
                      </a:r>
                      <a:endParaRPr lang="en-GB" sz="2400" b="0" dirty="0"/>
                    </a:p>
                  </a:txBody>
                  <a:tcPr>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r>
                        <a:rPr lang="en-GB" sz="2400" b="0" baseline="0" dirty="0" smtClean="0"/>
                        <a:t>Roxanne Connelly</a:t>
                      </a:r>
                    </a:p>
                    <a:p>
                      <a:r>
                        <a:rPr lang="en-GB" sz="2400" b="0" baseline="0" dirty="0" smtClean="0"/>
                        <a:t>University of Warwick</a:t>
                      </a:r>
                    </a:p>
                    <a:p>
                      <a:r>
                        <a:rPr lang="en-GB" sz="2400" b="0" baseline="0" dirty="0" smtClean="0"/>
                        <a:t>r.connelly@warwick.ac.uk</a:t>
                      </a:r>
                    </a:p>
                    <a:p>
                      <a:r>
                        <a:rPr lang="en-GB" sz="2400" b="0" baseline="0" dirty="0" smtClean="0"/>
                        <a:t> </a:t>
                      </a:r>
                      <a:r>
                        <a:rPr lang="en-GB" sz="2400" b="0" i="0" u="none" strike="noStrike" kern="1200" dirty="0" smtClean="0">
                          <a:solidFill>
                            <a:schemeClr val="tx1"/>
                          </a:solidFill>
                          <a:effectLst/>
                          <a:latin typeface="+mn-lt"/>
                          <a:ea typeface="+mn-ea"/>
                          <a:cs typeface="+mn-cs"/>
                        </a:rPr>
                        <a:t>@</a:t>
                      </a:r>
                      <a:r>
                        <a:rPr lang="en-GB" sz="2400" b="0" i="0" u="none" strike="noStrike" kern="1200" dirty="0" err="1" smtClean="0">
                          <a:solidFill>
                            <a:schemeClr val="tx1"/>
                          </a:solidFill>
                          <a:effectLst/>
                          <a:latin typeface="+mn-lt"/>
                          <a:ea typeface="+mn-ea"/>
                          <a:cs typeface="+mn-cs"/>
                        </a:rPr>
                        <a:t>ConnellyRoxanne</a:t>
                      </a:r>
                      <a:r>
                        <a:rPr lang="en-GB" sz="2400" b="0" i="0" kern="1200" dirty="0" smtClean="0">
                          <a:solidFill>
                            <a:schemeClr val="tx1"/>
                          </a:solidFill>
                          <a:effectLst/>
                          <a:latin typeface="+mn-lt"/>
                          <a:ea typeface="+mn-ea"/>
                          <a:cs typeface="+mn-cs"/>
                        </a:rPr>
                        <a:t> </a:t>
                      </a:r>
                      <a:endParaRPr lang="en-GB" sz="2400" dirty="0"/>
                    </a:p>
                  </a:txBody>
                  <a:tcPr>
                    <a:lnL w="12700" cmpd="sng">
                      <a:noFill/>
                    </a:lnL>
                    <a:lnR w="12700" cmpd="sng">
                      <a:noFill/>
                    </a:lnR>
                    <a:lnT w="12700" cmpd="sng">
                      <a:noFill/>
                    </a:lnT>
                    <a:lnB w="25400" cmpd="sng">
                      <a:noFill/>
                    </a:lnB>
                    <a:lnTlToBr w="12700" cmpd="sng">
                      <a:noFill/>
                      <a:prstDash val="solid"/>
                    </a:lnTlToBr>
                    <a:lnBlToTr w="12700" cmpd="sng">
                      <a:noFill/>
                      <a:prstDash val="solid"/>
                    </a:lnBlToTr>
                  </a:tcPr>
                </a:tc>
              </a:tr>
            </a:tbl>
          </a:graphicData>
        </a:graphic>
      </p:graphicFrame>
      <p:sp>
        <p:nvSpPr>
          <p:cNvPr id="3" name="Rectangle 2"/>
          <p:cNvSpPr/>
          <p:nvPr/>
        </p:nvSpPr>
        <p:spPr>
          <a:xfrm>
            <a:off x="1325345" y="5829658"/>
            <a:ext cx="10203542" cy="923330"/>
          </a:xfrm>
          <a:prstGeom prst="rect">
            <a:avLst/>
          </a:prstGeom>
        </p:spPr>
        <p:txBody>
          <a:bodyPr wrap="square">
            <a:spAutoFit/>
          </a:bodyPr>
          <a:lstStyle/>
          <a:p>
            <a:r>
              <a:rPr lang="en-GB" i="1" dirty="0" smtClean="0"/>
              <a:t>An output from the project ‘Have </a:t>
            </a:r>
            <a:r>
              <a:rPr lang="en-GB" i="1" dirty="0"/>
              <a:t>Socio-Economic Inequalities in Childhood Cognitive Test Scores Changed? </a:t>
            </a:r>
            <a:endParaRPr lang="en-GB" i="1" dirty="0" smtClean="0"/>
          </a:p>
          <a:p>
            <a:r>
              <a:rPr lang="en-GB" i="1" dirty="0" smtClean="0"/>
              <a:t>A </a:t>
            </a:r>
            <a:r>
              <a:rPr lang="en-GB" i="1" dirty="0"/>
              <a:t>Secondary Analysis of Three British Birth </a:t>
            </a:r>
            <a:r>
              <a:rPr lang="en-GB" i="1" dirty="0" smtClean="0"/>
              <a:t>Cohorts’</a:t>
            </a:r>
          </a:p>
          <a:p>
            <a:r>
              <a:rPr lang="en-GB" i="1" dirty="0" smtClean="0"/>
              <a:t>Funded by the ESRC Secondary Data Analysis Initiative https</a:t>
            </a:r>
            <a:r>
              <a:rPr lang="en-GB" i="1" dirty="0"/>
              <a:t>://tinyurl.com/h3nj59b</a:t>
            </a:r>
            <a:endParaRPr lang="en-GB" i="1" dirty="0"/>
          </a:p>
        </p:txBody>
      </p:sp>
    </p:spTree>
    <p:extLst>
      <p:ext uri="{BB962C8B-B14F-4D97-AF65-F5344CB8AC3E}">
        <p14:creationId xmlns:p14="http://schemas.microsoft.com/office/powerpoint/2010/main" val="5618969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14168" y="3283974"/>
            <a:ext cx="1868129" cy="1435510"/>
          </a:xfrm>
          <a:prstGeom prst="rect">
            <a:avLst/>
          </a:prstGeom>
          <a:noFill/>
        </p:spPr>
        <p:txBody>
          <a:bodyPr wrap="square" rtlCol="0">
            <a:spAutoFit/>
          </a:bodyPr>
          <a:lstStyle/>
          <a:p>
            <a:endParaRPr lang="en-GB" dirty="0"/>
          </a:p>
        </p:txBody>
      </p:sp>
      <p:sp>
        <p:nvSpPr>
          <p:cNvPr id="6" name="TextBox 5"/>
          <p:cNvSpPr txBox="1"/>
          <p:nvPr/>
        </p:nvSpPr>
        <p:spPr>
          <a:xfrm>
            <a:off x="590163" y="2318827"/>
            <a:ext cx="3056803" cy="2400657"/>
          </a:xfrm>
          <a:prstGeom prst="rect">
            <a:avLst/>
          </a:prstGeom>
          <a:solidFill>
            <a:schemeClr val="tx1"/>
          </a:solidFill>
        </p:spPr>
        <p:txBody>
          <a:bodyPr wrap="square" rtlCol="0">
            <a:spAutoFit/>
          </a:bodyPr>
          <a:lstStyle/>
          <a:p>
            <a:pPr algn="ctr"/>
            <a:endParaRPr lang="en-GB" sz="4400" dirty="0" smtClean="0">
              <a:solidFill>
                <a:schemeClr val="bg1"/>
              </a:solidFill>
            </a:endParaRPr>
          </a:p>
          <a:p>
            <a:pPr algn="ctr"/>
            <a:r>
              <a:rPr lang="en-GB" sz="4400" dirty="0" smtClean="0">
                <a:solidFill>
                  <a:schemeClr val="bg1"/>
                </a:solidFill>
              </a:rPr>
              <a:t>Outcome</a:t>
            </a:r>
          </a:p>
          <a:p>
            <a:pPr algn="ctr"/>
            <a:endParaRPr lang="en-GB" sz="4400" dirty="0">
              <a:solidFill>
                <a:schemeClr val="bg1"/>
              </a:solidFill>
            </a:endParaRPr>
          </a:p>
          <a:p>
            <a:pPr algn="ctr"/>
            <a:r>
              <a:rPr lang="en-GB" dirty="0" smtClean="0"/>
              <a:t>e</a:t>
            </a:r>
            <a:endParaRPr lang="en-GB" dirty="0"/>
          </a:p>
        </p:txBody>
      </p:sp>
      <p:sp>
        <p:nvSpPr>
          <p:cNvPr id="8" name="TextBox 7"/>
          <p:cNvSpPr txBox="1"/>
          <p:nvPr/>
        </p:nvSpPr>
        <p:spPr>
          <a:xfrm>
            <a:off x="7249689" y="206492"/>
            <a:ext cx="3056803" cy="1723549"/>
          </a:xfrm>
          <a:prstGeom prst="rect">
            <a:avLst/>
          </a:prstGeom>
          <a:solidFill>
            <a:schemeClr val="tx1"/>
          </a:solidFill>
        </p:spPr>
        <p:txBody>
          <a:bodyPr wrap="square" rtlCol="0">
            <a:spAutoFit/>
          </a:bodyPr>
          <a:lstStyle/>
          <a:p>
            <a:pPr algn="ctr"/>
            <a:r>
              <a:rPr lang="en-GB" sz="4400" dirty="0" smtClean="0">
                <a:solidFill>
                  <a:schemeClr val="bg1"/>
                </a:solidFill>
              </a:rPr>
              <a:t>Explanatory variable </a:t>
            </a:r>
            <a:endParaRPr lang="en-GB" sz="4400" dirty="0">
              <a:solidFill>
                <a:schemeClr val="bg1"/>
              </a:solidFill>
            </a:endParaRPr>
          </a:p>
          <a:p>
            <a:pPr algn="ctr"/>
            <a:r>
              <a:rPr lang="en-GB" dirty="0" smtClean="0"/>
              <a:t>e</a:t>
            </a:r>
            <a:endParaRPr lang="en-GB" dirty="0"/>
          </a:p>
        </p:txBody>
      </p:sp>
      <p:cxnSp>
        <p:nvCxnSpPr>
          <p:cNvPr id="10" name="Straight Arrow Connector 9"/>
          <p:cNvCxnSpPr>
            <a:stCxn id="8" idx="1"/>
            <a:endCxn id="6" idx="3"/>
          </p:cNvCxnSpPr>
          <p:nvPr/>
        </p:nvCxnSpPr>
        <p:spPr>
          <a:xfrm flipH="1">
            <a:off x="3646966" y="1068267"/>
            <a:ext cx="3602723" cy="24508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4160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14168" y="3283974"/>
            <a:ext cx="1868129" cy="1435510"/>
          </a:xfrm>
          <a:prstGeom prst="rect">
            <a:avLst/>
          </a:prstGeom>
          <a:noFill/>
        </p:spPr>
        <p:txBody>
          <a:bodyPr wrap="square" rtlCol="0">
            <a:spAutoFit/>
          </a:bodyPr>
          <a:lstStyle/>
          <a:p>
            <a:endParaRPr lang="en-GB" dirty="0"/>
          </a:p>
        </p:txBody>
      </p:sp>
      <p:sp>
        <p:nvSpPr>
          <p:cNvPr id="6" name="TextBox 5"/>
          <p:cNvSpPr txBox="1"/>
          <p:nvPr/>
        </p:nvSpPr>
        <p:spPr>
          <a:xfrm>
            <a:off x="590163" y="2318827"/>
            <a:ext cx="3056803" cy="2400657"/>
          </a:xfrm>
          <a:prstGeom prst="rect">
            <a:avLst/>
          </a:prstGeom>
          <a:solidFill>
            <a:schemeClr val="tx1"/>
          </a:solidFill>
        </p:spPr>
        <p:txBody>
          <a:bodyPr wrap="square" rtlCol="0">
            <a:spAutoFit/>
          </a:bodyPr>
          <a:lstStyle/>
          <a:p>
            <a:pPr algn="ctr"/>
            <a:endParaRPr lang="en-GB" sz="4400" dirty="0" smtClean="0">
              <a:solidFill>
                <a:schemeClr val="bg1"/>
              </a:solidFill>
            </a:endParaRPr>
          </a:p>
          <a:p>
            <a:pPr algn="ctr"/>
            <a:r>
              <a:rPr lang="en-GB" sz="4400" dirty="0" smtClean="0">
                <a:solidFill>
                  <a:schemeClr val="bg1"/>
                </a:solidFill>
              </a:rPr>
              <a:t>Outcome</a:t>
            </a:r>
          </a:p>
          <a:p>
            <a:pPr algn="ctr"/>
            <a:endParaRPr lang="en-GB" sz="4400" dirty="0">
              <a:solidFill>
                <a:schemeClr val="bg1"/>
              </a:solidFill>
            </a:endParaRPr>
          </a:p>
          <a:p>
            <a:pPr algn="ctr"/>
            <a:r>
              <a:rPr lang="en-GB" dirty="0" smtClean="0"/>
              <a:t>e</a:t>
            </a:r>
            <a:endParaRPr lang="en-GB" dirty="0"/>
          </a:p>
        </p:txBody>
      </p:sp>
      <p:sp>
        <p:nvSpPr>
          <p:cNvPr id="8" name="TextBox 7"/>
          <p:cNvSpPr txBox="1"/>
          <p:nvPr/>
        </p:nvSpPr>
        <p:spPr>
          <a:xfrm>
            <a:off x="7249689" y="206492"/>
            <a:ext cx="3056803" cy="1723549"/>
          </a:xfrm>
          <a:prstGeom prst="rect">
            <a:avLst/>
          </a:prstGeom>
          <a:solidFill>
            <a:schemeClr val="tx1"/>
          </a:solidFill>
        </p:spPr>
        <p:txBody>
          <a:bodyPr wrap="square" rtlCol="0">
            <a:spAutoFit/>
          </a:bodyPr>
          <a:lstStyle/>
          <a:p>
            <a:pPr algn="ctr"/>
            <a:r>
              <a:rPr lang="en-GB" sz="4400" dirty="0" smtClean="0">
                <a:solidFill>
                  <a:schemeClr val="bg1"/>
                </a:solidFill>
              </a:rPr>
              <a:t>Explanatory variable 1</a:t>
            </a:r>
            <a:endParaRPr lang="en-GB" sz="4400" dirty="0">
              <a:solidFill>
                <a:schemeClr val="bg1"/>
              </a:solidFill>
            </a:endParaRPr>
          </a:p>
          <a:p>
            <a:pPr algn="ctr"/>
            <a:r>
              <a:rPr lang="en-GB" dirty="0" smtClean="0"/>
              <a:t>e</a:t>
            </a:r>
            <a:endParaRPr lang="en-GB" dirty="0"/>
          </a:p>
        </p:txBody>
      </p:sp>
      <p:cxnSp>
        <p:nvCxnSpPr>
          <p:cNvPr id="10" name="Straight Arrow Connector 9"/>
          <p:cNvCxnSpPr>
            <a:stCxn id="8" idx="1"/>
            <a:endCxn id="6" idx="3"/>
          </p:cNvCxnSpPr>
          <p:nvPr/>
        </p:nvCxnSpPr>
        <p:spPr>
          <a:xfrm flipH="1">
            <a:off x="3646966" y="1068267"/>
            <a:ext cx="3602723" cy="24508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249689" y="2395771"/>
            <a:ext cx="3056803" cy="1723549"/>
          </a:xfrm>
          <a:prstGeom prst="rect">
            <a:avLst/>
          </a:prstGeom>
          <a:solidFill>
            <a:schemeClr val="tx1"/>
          </a:solidFill>
        </p:spPr>
        <p:txBody>
          <a:bodyPr wrap="square" rtlCol="0">
            <a:spAutoFit/>
          </a:bodyPr>
          <a:lstStyle/>
          <a:p>
            <a:pPr algn="ctr"/>
            <a:r>
              <a:rPr lang="en-GB" sz="4400" dirty="0" smtClean="0">
                <a:solidFill>
                  <a:schemeClr val="bg1"/>
                </a:solidFill>
              </a:rPr>
              <a:t>Explanatory variable 2 </a:t>
            </a:r>
            <a:endParaRPr lang="en-GB" sz="4400" dirty="0">
              <a:solidFill>
                <a:schemeClr val="bg1"/>
              </a:solidFill>
            </a:endParaRPr>
          </a:p>
          <a:p>
            <a:pPr algn="ctr"/>
            <a:r>
              <a:rPr lang="en-GB" dirty="0" smtClean="0"/>
              <a:t>e</a:t>
            </a:r>
            <a:endParaRPr lang="en-GB" dirty="0"/>
          </a:p>
        </p:txBody>
      </p:sp>
      <p:sp>
        <p:nvSpPr>
          <p:cNvPr id="9" name="TextBox 8"/>
          <p:cNvSpPr txBox="1"/>
          <p:nvPr/>
        </p:nvSpPr>
        <p:spPr>
          <a:xfrm>
            <a:off x="7249689" y="5057893"/>
            <a:ext cx="3056803" cy="1723549"/>
          </a:xfrm>
          <a:prstGeom prst="rect">
            <a:avLst/>
          </a:prstGeom>
          <a:solidFill>
            <a:schemeClr val="tx1"/>
          </a:solidFill>
        </p:spPr>
        <p:txBody>
          <a:bodyPr wrap="square" rtlCol="0">
            <a:spAutoFit/>
          </a:bodyPr>
          <a:lstStyle/>
          <a:p>
            <a:pPr algn="ctr"/>
            <a:r>
              <a:rPr lang="en-GB" sz="4400" dirty="0" smtClean="0">
                <a:solidFill>
                  <a:schemeClr val="bg1"/>
                </a:solidFill>
              </a:rPr>
              <a:t>Explanatory variable  </a:t>
            </a:r>
            <a:r>
              <a:rPr lang="en-GB" sz="4400" i="1" dirty="0" smtClean="0">
                <a:solidFill>
                  <a:schemeClr val="bg1"/>
                </a:solidFill>
              </a:rPr>
              <a:t>k</a:t>
            </a:r>
            <a:endParaRPr lang="en-GB" sz="4400" i="1" dirty="0">
              <a:solidFill>
                <a:schemeClr val="bg1"/>
              </a:solidFill>
            </a:endParaRPr>
          </a:p>
          <a:p>
            <a:pPr algn="ctr"/>
            <a:r>
              <a:rPr lang="en-GB" dirty="0" smtClean="0"/>
              <a:t>e</a:t>
            </a:r>
            <a:endParaRPr lang="en-GB" dirty="0"/>
          </a:p>
        </p:txBody>
      </p:sp>
      <p:cxnSp>
        <p:nvCxnSpPr>
          <p:cNvPr id="11" name="Straight Arrow Connector 10"/>
          <p:cNvCxnSpPr/>
          <p:nvPr/>
        </p:nvCxnSpPr>
        <p:spPr>
          <a:xfrm flipH="1">
            <a:off x="3646967" y="2949319"/>
            <a:ext cx="3602722" cy="5616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6" idx="3"/>
          </p:cNvCxnSpPr>
          <p:nvPr/>
        </p:nvCxnSpPr>
        <p:spPr>
          <a:xfrm flipH="1" flipV="1">
            <a:off x="3646966" y="3519156"/>
            <a:ext cx="3602723" cy="25251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25402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GB" dirty="0" smtClean="0"/>
              <a:t>Part 0 </a:t>
            </a:r>
            <a:br>
              <a:rPr lang="en-GB" dirty="0" smtClean="0"/>
            </a:br>
            <a:r>
              <a:rPr lang="en-GB" dirty="0"/>
              <a:t/>
            </a:r>
            <a:br>
              <a:rPr lang="en-GB" dirty="0"/>
            </a:br>
            <a:r>
              <a:rPr lang="en-GB" dirty="0" smtClean="0"/>
              <a:t>Welcome</a:t>
            </a:r>
            <a:endParaRPr lang="en-GB" dirty="0"/>
          </a:p>
        </p:txBody>
      </p:sp>
    </p:spTree>
    <p:extLst>
      <p:ext uri="{BB962C8B-B14F-4D97-AF65-F5344CB8AC3E}">
        <p14:creationId xmlns:p14="http://schemas.microsoft.com/office/powerpoint/2010/main" val="19471826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594784455"/>
              </p:ext>
            </p:extLst>
          </p:nvPr>
        </p:nvGraphicFramePr>
        <p:xfrm>
          <a:off x="1051036" y="1324803"/>
          <a:ext cx="9320687" cy="4907831"/>
        </p:xfrm>
        <a:graphic>
          <a:graphicData uri="http://schemas.openxmlformats.org/drawingml/2006/table">
            <a:tbl>
              <a:tblPr firstRow="1" firstCol="1" bandRow="1"/>
              <a:tblGrid>
                <a:gridCol w="2362635"/>
                <a:gridCol w="1739272"/>
                <a:gridCol w="1739272"/>
                <a:gridCol w="1739272"/>
                <a:gridCol w="1740236"/>
              </a:tblGrid>
              <a:tr h="470553">
                <a:tc>
                  <a:txBody>
                    <a:bodyPr/>
                    <a:lstStyle/>
                    <a:p>
                      <a:pPr>
                        <a:lnSpc>
                          <a:spcPct val="107000"/>
                        </a:lnSpc>
                        <a:spcAft>
                          <a:spcPts val="0"/>
                        </a:spcAft>
                      </a:pPr>
                      <a:r>
                        <a:rPr lang="en-GB" sz="28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algn="ctr">
                        <a:lnSpc>
                          <a:spcPct val="107000"/>
                        </a:lnSpc>
                        <a:spcAft>
                          <a:spcPts val="0"/>
                        </a:spcAft>
                      </a:pPr>
                      <a:r>
                        <a:rPr lang="en-GB" sz="2800" b="1" i="1" dirty="0">
                          <a:effectLst/>
                          <a:latin typeface="Calibri" panose="020F0502020204030204" pitchFamily="34" charset="0"/>
                          <a:ea typeface="Calibri" panose="020F0502020204030204" pitchFamily="34" charset="0"/>
                          <a:cs typeface="Times New Roman" panose="02020603050405020304" pitchFamily="18" charset="0"/>
                        </a:rPr>
                        <a:t>Columns of Variables</a:t>
                      </a:r>
                      <a:endParaRPr lang="en-GB"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hMerge="1">
                  <a:txBody>
                    <a:bodyPr/>
                    <a:lstStyle/>
                    <a:p>
                      <a:endParaRPr lang="en-GB"/>
                    </a:p>
                  </a:txBody>
                  <a:tcPr/>
                </a:tc>
              </a:tr>
              <a:tr h="962951">
                <a:tc>
                  <a:txBody>
                    <a:bodyPr/>
                    <a:lstStyle/>
                    <a:p>
                      <a:pPr>
                        <a:lnSpc>
                          <a:spcPct val="107000"/>
                        </a:lnSpc>
                        <a:spcAft>
                          <a:spcPts val="0"/>
                        </a:spcAft>
                      </a:pPr>
                      <a:r>
                        <a:rPr lang="en-GB" sz="2800" dirty="0" smtClean="0">
                          <a:effectLst/>
                          <a:latin typeface="Calibri" panose="020F0502020204030204" pitchFamily="34" charset="0"/>
                          <a:ea typeface="Calibri" panose="020F0502020204030204" pitchFamily="34" charset="0"/>
                          <a:cs typeface="Times New Roman" panose="02020603050405020304" pitchFamily="18" charset="0"/>
                        </a:rPr>
                        <a:t> </a:t>
                      </a:r>
                      <a:endParaRPr lang="en-GB"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2800">
                          <a:effectLst/>
                          <a:latin typeface="Calibri" panose="020F0502020204030204" pitchFamily="34" charset="0"/>
                          <a:ea typeface="Calibri" panose="020F0502020204030204" pitchFamily="34" charset="0"/>
                          <a:cs typeface="Times New Roman" panose="02020603050405020304" pitchFamily="18" charset="0"/>
                        </a:rPr>
                        <a:t>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2800">
                          <a:effectLst/>
                          <a:latin typeface="Calibri" panose="020F0502020204030204" pitchFamily="34" charset="0"/>
                          <a:ea typeface="Calibri" panose="020F0502020204030204" pitchFamily="34" charset="0"/>
                          <a:cs typeface="Times New Roman" panose="02020603050405020304" pitchFamily="18" charset="0"/>
                        </a:rPr>
                        <a:t>Age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2800" dirty="0">
                          <a:effectLst/>
                          <a:latin typeface="Calibri" panose="020F0502020204030204" pitchFamily="34" charset="0"/>
                          <a:ea typeface="Calibri" panose="020F0502020204030204" pitchFamily="34" charset="0"/>
                          <a:cs typeface="Times New Roman" panose="02020603050405020304" pitchFamily="18" charset="0"/>
                        </a:rPr>
                        <a:t>Gender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2800">
                          <a:effectLst/>
                          <a:latin typeface="Calibri" panose="020F0502020204030204" pitchFamily="34" charset="0"/>
                          <a:ea typeface="Calibri" panose="020F0502020204030204" pitchFamily="34" charset="0"/>
                          <a:cs typeface="Times New Roman" panose="02020603050405020304" pitchFamily="18" charset="0"/>
                        </a:rPr>
                        <a:t>Ethnicity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41638">
                <a:tc>
                  <a:txBody>
                    <a:bodyPr/>
                    <a:lstStyle/>
                    <a:p>
                      <a:pPr>
                        <a:lnSpc>
                          <a:spcPct val="107000"/>
                        </a:lnSpc>
                        <a:spcAft>
                          <a:spcPts val="0"/>
                        </a:spcAft>
                      </a:pPr>
                      <a:r>
                        <a:rPr lang="en-GB" sz="2800" b="1" i="1" dirty="0" smtClean="0"/>
                        <a:t>Rows of Cases</a:t>
                      </a:r>
                      <a:endParaRPr lang="en-GB" sz="2800" b="1" i="1" dirty="0"/>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28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28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28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28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14703">
                <a:tc>
                  <a:txBody>
                    <a:bodyPr/>
                    <a:lstStyle/>
                    <a:p>
                      <a:pPr algn="ctr">
                        <a:lnSpc>
                          <a:spcPct val="107000"/>
                        </a:lnSpc>
                        <a:spcAft>
                          <a:spcPts val="0"/>
                        </a:spcAft>
                      </a:pPr>
                      <a:r>
                        <a:rPr lang="en-GB" sz="28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28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28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28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28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67255">
                <a:tc>
                  <a:txBody>
                    <a:bodyPr/>
                    <a:lstStyle/>
                    <a:p>
                      <a:pPr algn="ctr">
                        <a:lnSpc>
                          <a:spcPct val="107000"/>
                        </a:lnSpc>
                        <a:spcAft>
                          <a:spcPts val="0"/>
                        </a:spcAft>
                      </a:pPr>
                      <a:r>
                        <a:rPr lang="en-GB" sz="2800">
                          <a:effectLst/>
                          <a:latin typeface="Calibri" panose="020F0502020204030204" pitchFamily="34" charset="0"/>
                          <a:ea typeface="Calibri" panose="020F0502020204030204" pitchFamily="34" charset="0"/>
                          <a:cs typeface="Times New Roman" panose="02020603050405020304" pitchFamily="18"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28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28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28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28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30621">
                <a:tc>
                  <a:txBody>
                    <a:bodyPr/>
                    <a:lstStyle/>
                    <a:p>
                      <a:pPr algn="ctr">
                        <a:lnSpc>
                          <a:spcPct val="107000"/>
                        </a:lnSpc>
                        <a:spcAft>
                          <a:spcPts val="0"/>
                        </a:spcAft>
                      </a:pPr>
                      <a:r>
                        <a:rPr lang="en-GB" sz="2800">
                          <a:effectLst/>
                          <a:latin typeface="Calibri" panose="020F0502020204030204" pitchFamily="34" charset="0"/>
                          <a:ea typeface="Calibri" panose="020F0502020204030204" pitchFamily="34" charset="0"/>
                          <a:cs typeface="Times New Roman" panose="02020603050405020304" pitchFamily="18"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28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28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28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28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20110">
                <a:tc>
                  <a:txBody>
                    <a:bodyPr/>
                    <a:lstStyle/>
                    <a:p>
                      <a:pPr algn="ctr">
                        <a:lnSpc>
                          <a:spcPct val="107000"/>
                        </a:lnSpc>
                        <a:spcAft>
                          <a:spcPts val="0"/>
                        </a:spcAft>
                      </a:pPr>
                      <a:r>
                        <a:rPr lang="en-GB" sz="2800" i="1" dirty="0">
                          <a:effectLst/>
                          <a:latin typeface="Calibri" panose="020F0502020204030204" pitchFamily="34" charset="0"/>
                          <a:ea typeface="Calibri" panose="020F0502020204030204" pitchFamily="34" charset="0"/>
                          <a:cs typeface="Times New Roman" panose="02020603050405020304" pitchFamily="18" charset="0"/>
                        </a:rPr>
                        <a:t>n</a:t>
                      </a:r>
                      <a:endParaRPr lang="en-GB"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28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28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28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28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6" name="Title 1"/>
          <p:cNvSpPr txBox="1">
            <a:spLocks/>
          </p:cNvSpPr>
          <p:nvPr/>
        </p:nvSpPr>
        <p:spPr>
          <a:xfrm>
            <a:off x="787400" y="25649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smtClean="0"/>
              <a:t>The Variable by Case Matrix</a:t>
            </a:r>
            <a:endParaRPr lang="en-GB" dirty="0"/>
          </a:p>
        </p:txBody>
      </p:sp>
    </p:spTree>
    <p:extLst>
      <p:ext uri="{BB962C8B-B14F-4D97-AF65-F5344CB8AC3E}">
        <p14:creationId xmlns:p14="http://schemas.microsoft.com/office/powerpoint/2010/main" val="31213011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1651" y="0"/>
            <a:ext cx="8828843" cy="6858000"/>
          </a:xfrm>
          <a:prstGeom prst="rect">
            <a:avLst/>
          </a:prstGeom>
        </p:spPr>
      </p:pic>
    </p:spTree>
    <p:extLst>
      <p:ext uri="{BB962C8B-B14F-4D97-AF65-F5344CB8AC3E}">
        <p14:creationId xmlns:p14="http://schemas.microsoft.com/office/powerpoint/2010/main" val="26207906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GB" dirty="0" smtClean="0"/>
              <a:t>Part 0 </a:t>
            </a:r>
            <a:br>
              <a:rPr lang="en-GB" dirty="0" smtClean="0"/>
            </a:br>
            <a:r>
              <a:rPr lang="en-GB" dirty="0"/>
              <a:t/>
            </a:r>
            <a:br>
              <a:rPr lang="en-GB" dirty="0"/>
            </a:br>
            <a:r>
              <a:rPr lang="en-GB" dirty="0" smtClean="0"/>
              <a:t>UK SURVEYS</a:t>
            </a:r>
            <a:endParaRPr lang="en-GB" dirty="0"/>
          </a:p>
        </p:txBody>
      </p:sp>
    </p:spTree>
    <p:extLst>
      <p:ext uri="{BB962C8B-B14F-4D97-AF65-F5344CB8AC3E}">
        <p14:creationId xmlns:p14="http://schemas.microsoft.com/office/powerpoint/2010/main" val="11442920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63653" y="2966484"/>
            <a:ext cx="3689500" cy="3317358"/>
          </a:xfrm>
        </p:spPr>
        <p:txBody>
          <a:bodyPr>
            <a:normAutofit fontScale="92500" lnSpcReduction="20000"/>
          </a:bodyPr>
          <a:lstStyle/>
          <a:p>
            <a:pPr>
              <a:lnSpc>
                <a:spcPct val="150000"/>
              </a:lnSpc>
            </a:pPr>
            <a:r>
              <a:rPr lang="en-GB" dirty="0" smtClean="0"/>
              <a:t>Major UK surveys</a:t>
            </a:r>
          </a:p>
          <a:p>
            <a:pPr>
              <a:lnSpc>
                <a:spcPct val="150000"/>
              </a:lnSpc>
            </a:pPr>
            <a:r>
              <a:rPr lang="en-GB" dirty="0" smtClean="0"/>
              <a:t>Government surveys</a:t>
            </a:r>
          </a:p>
          <a:p>
            <a:pPr>
              <a:lnSpc>
                <a:spcPct val="150000"/>
              </a:lnSpc>
            </a:pPr>
            <a:r>
              <a:rPr lang="en-GB" dirty="0" smtClean="0"/>
              <a:t>Opinion polls</a:t>
            </a:r>
          </a:p>
          <a:p>
            <a:pPr>
              <a:lnSpc>
                <a:spcPct val="150000"/>
              </a:lnSpc>
            </a:pPr>
            <a:r>
              <a:rPr lang="en-GB" dirty="0" smtClean="0"/>
              <a:t>Historical data</a:t>
            </a:r>
          </a:p>
          <a:p>
            <a:pPr>
              <a:lnSpc>
                <a:spcPct val="150000"/>
              </a:lnSpc>
            </a:pPr>
            <a:r>
              <a:rPr lang="en-GB" dirty="0" smtClean="0"/>
              <a:t>Qualitative data</a:t>
            </a:r>
            <a:endParaRPr lang="en-GB" dirty="0"/>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7087" y="0"/>
            <a:ext cx="3859619" cy="2326851"/>
          </a:xfrm>
          <a:prstGeom prst="rect">
            <a:avLst/>
          </a:prstGeom>
        </p:spPr>
      </p:pic>
    </p:spTree>
    <p:extLst>
      <p:ext uri="{BB962C8B-B14F-4D97-AF65-F5344CB8AC3E}">
        <p14:creationId xmlns:p14="http://schemas.microsoft.com/office/powerpoint/2010/main" val="38562923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Birth Cohort Studies</a:t>
            </a:r>
            <a:endParaRPr lang="en-GB" dirty="0"/>
          </a:p>
        </p:txBody>
      </p:sp>
      <p:sp>
        <p:nvSpPr>
          <p:cNvPr id="3" name="Content Placeholder 2"/>
          <p:cNvSpPr>
            <a:spLocks noGrp="1"/>
          </p:cNvSpPr>
          <p:nvPr>
            <p:ph idx="1"/>
          </p:nvPr>
        </p:nvSpPr>
        <p:spPr>
          <a:xfrm>
            <a:off x="536841" y="1825625"/>
            <a:ext cx="10816959" cy="4351338"/>
          </a:xfrm>
        </p:spPr>
        <p:txBody>
          <a:bodyPr/>
          <a:lstStyle/>
          <a:p>
            <a:r>
              <a:rPr lang="en-GB" dirty="0" smtClean="0"/>
              <a:t>Longitudinal i.e. repeated contacts with same individuals</a:t>
            </a:r>
          </a:p>
          <a:p>
            <a:endParaRPr lang="en-GB" dirty="0"/>
          </a:p>
          <a:p>
            <a:r>
              <a:rPr lang="en-GB" dirty="0" smtClean="0"/>
              <a:t>Principally concerned with charting the development of the ‘group’ from a certain point in time</a:t>
            </a:r>
          </a:p>
          <a:p>
            <a:endParaRPr lang="en-GB" dirty="0"/>
          </a:p>
          <a:p>
            <a:r>
              <a:rPr lang="en-GB" dirty="0" smtClean="0"/>
              <a:t>Data collected by parental interview early in life</a:t>
            </a:r>
          </a:p>
          <a:p>
            <a:endParaRPr lang="en-GB" dirty="0" smtClean="0"/>
          </a:p>
          <a:p>
            <a:r>
              <a:rPr lang="en-GB" dirty="0" smtClean="0"/>
              <a:t>Data </a:t>
            </a:r>
            <a:r>
              <a:rPr lang="en-GB" dirty="0" smtClean="0"/>
              <a:t>collected from the cohort member later (e.g. childhood onwards)</a:t>
            </a:r>
            <a:endParaRPr lang="en-GB" dirty="0"/>
          </a:p>
        </p:txBody>
      </p:sp>
    </p:spTree>
    <p:extLst>
      <p:ext uri="{BB962C8B-B14F-4D97-AF65-F5344CB8AC3E}">
        <p14:creationId xmlns:p14="http://schemas.microsoft.com/office/powerpoint/2010/main" val="479784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0430" y="0"/>
            <a:ext cx="9591140" cy="6858000"/>
          </a:xfrm>
          <a:prstGeom prst="rect">
            <a:avLst/>
          </a:prstGeom>
        </p:spPr>
      </p:pic>
    </p:spTree>
    <p:extLst>
      <p:ext uri="{BB962C8B-B14F-4D97-AF65-F5344CB8AC3E}">
        <p14:creationId xmlns:p14="http://schemas.microsoft.com/office/powerpoint/2010/main" val="17621194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0605" y="0"/>
            <a:ext cx="9070789" cy="6858000"/>
          </a:xfrm>
          <a:prstGeom prst="rect">
            <a:avLst/>
          </a:prstGeom>
        </p:spPr>
      </p:pic>
    </p:spTree>
    <p:extLst>
      <p:ext uri="{BB962C8B-B14F-4D97-AF65-F5344CB8AC3E}">
        <p14:creationId xmlns:p14="http://schemas.microsoft.com/office/powerpoint/2010/main" val="22938910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65" y="0"/>
            <a:ext cx="12028669" cy="6858000"/>
          </a:xfrm>
          <a:prstGeom prst="rect">
            <a:avLst/>
          </a:prstGeom>
        </p:spPr>
      </p:pic>
    </p:spTree>
    <p:extLst>
      <p:ext uri="{BB962C8B-B14F-4D97-AF65-F5344CB8AC3E}">
        <p14:creationId xmlns:p14="http://schemas.microsoft.com/office/powerpoint/2010/main" val="33109186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90898" y="6488668"/>
            <a:ext cx="3218317" cy="369332"/>
          </a:xfrm>
          <a:prstGeom prst="rect">
            <a:avLst/>
          </a:prstGeom>
        </p:spPr>
        <p:txBody>
          <a:bodyPr wrap="none">
            <a:spAutoFit/>
          </a:bodyPr>
          <a:lstStyle/>
          <a:p>
            <a:r>
              <a:rPr lang="en-GB" dirty="0">
                <a:hlinkClick r:id="rId2"/>
              </a:rPr>
              <a:t>https://youtu.be/sZ4W-5iEMKM</a:t>
            </a:r>
            <a:endParaRPr lang="en-GB" dirty="0"/>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0491" y="105298"/>
            <a:ext cx="8979361" cy="6274122"/>
          </a:xfrm>
          <a:prstGeom prst="rect">
            <a:avLst/>
          </a:prstGeom>
        </p:spPr>
      </p:pic>
    </p:spTree>
    <p:extLst>
      <p:ext uri="{BB962C8B-B14F-4D97-AF65-F5344CB8AC3E}">
        <p14:creationId xmlns:p14="http://schemas.microsoft.com/office/powerpoint/2010/main" val="13460601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659" y="0"/>
            <a:ext cx="11454682" cy="6858000"/>
          </a:xfrm>
          <a:prstGeom prst="rect">
            <a:avLst/>
          </a:prstGeom>
        </p:spPr>
      </p:pic>
    </p:spTree>
    <p:extLst>
      <p:ext uri="{BB962C8B-B14F-4D97-AF65-F5344CB8AC3E}">
        <p14:creationId xmlns:p14="http://schemas.microsoft.com/office/powerpoint/2010/main" val="1253267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4833" y="0"/>
            <a:ext cx="10515600" cy="1325563"/>
          </a:xfrm>
        </p:spPr>
        <p:txBody>
          <a:bodyPr/>
          <a:lstStyle/>
          <a:p>
            <a:r>
              <a:rPr lang="en-GB" dirty="0" smtClean="0"/>
              <a:t>Complex Social </a:t>
            </a:r>
            <a:r>
              <a:rPr lang="en-GB" dirty="0" smtClean="0"/>
              <a:t>Surveys</a:t>
            </a:r>
            <a:endParaRPr lang="en-GB" dirty="0"/>
          </a:p>
        </p:txBody>
      </p:sp>
      <p:sp>
        <p:nvSpPr>
          <p:cNvPr id="3" name="Content Placeholder 2"/>
          <p:cNvSpPr>
            <a:spLocks noGrp="1"/>
          </p:cNvSpPr>
          <p:nvPr>
            <p:ph idx="1"/>
          </p:nvPr>
        </p:nvSpPr>
        <p:spPr>
          <a:xfrm>
            <a:off x="275771" y="1825625"/>
            <a:ext cx="11800115" cy="4351338"/>
          </a:xfrm>
        </p:spPr>
        <p:txBody>
          <a:bodyPr>
            <a:normAutofit lnSpcReduction="10000"/>
          </a:bodyPr>
          <a:lstStyle/>
          <a:p>
            <a:pPr marL="0" indent="0">
              <a:buNone/>
            </a:pPr>
            <a:r>
              <a:rPr lang="en-GB" sz="4000" dirty="0" smtClean="0"/>
              <a:t>You might never conduct a complex survey…</a:t>
            </a:r>
          </a:p>
          <a:p>
            <a:pPr marL="0" indent="0">
              <a:buNone/>
            </a:pPr>
            <a:endParaRPr lang="en-GB" sz="4000" dirty="0"/>
          </a:p>
          <a:p>
            <a:pPr marL="0" indent="0">
              <a:buNone/>
            </a:pPr>
            <a:r>
              <a:rPr lang="en-GB" sz="4000" dirty="0" smtClean="0"/>
              <a:t>You might never analyse a complex survey dataset…</a:t>
            </a:r>
          </a:p>
          <a:p>
            <a:pPr marL="0" indent="0">
              <a:buNone/>
            </a:pPr>
            <a:endParaRPr lang="en-GB" sz="4000" dirty="0"/>
          </a:p>
          <a:p>
            <a:pPr marL="0" indent="0">
              <a:buNone/>
            </a:pPr>
            <a:r>
              <a:rPr lang="en-GB" sz="4000" dirty="0" smtClean="0"/>
              <a:t>But you may need to read results from the analysis of complex social survey and therefore wish to understand</a:t>
            </a:r>
            <a:r>
              <a:rPr lang="en-GB" sz="4000" dirty="0"/>
              <a:t> </a:t>
            </a:r>
            <a:r>
              <a:rPr lang="en-GB" sz="4000" dirty="0" smtClean="0"/>
              <a:t>more</a:t>
            </a:r>
            <a:endParaRPr lang="en-GB" sz="4000" dirty="0"/>
          </a:p>
        </p:txBody>
      </p:sp>
    </p:spTree>
    <p:extLst>
      <p:ext uri="{BB962C8B-B14F-4D97-AF65-F5344CB8AC3E}">
        <p14:creationId xmlns:p14="http://schemas.microsoft.com/office/powerpoint/2010/main" val="4037370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39108" y="6488668"/>
            <a:ext cx="5166927" cy="369332"/>
          </a:xfrm>
          <a:prstGeom prst="rect">
            <a:avLst/>
          </a:prstGeom>
        </p:spPr>
        <p:txBody>
          <a:bodyPr wrap="none">
            <a:spAutoFit/>
          </a:bodyPr>
          <a:lstStyle/>
          <a:p>
            <a:r>
              <a:rPr lang="en-GB" dirty="0">
                <a:hlinkClick r:id="rId2"/>
              </a:rPr>
              <a:t>https://www.youtube.com/watch?v=GTD9aDWdwHg</a:t>
            </a:r>
            <a:endParaRPr lang="en-GB" dirty="0"/>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7596" y="447522"/>
            <a:ext cx="8896807" cy="5962956"/>
          </a:xfrm>
          <a:prstGeom prst="rect">
            <a:avLst/>
          </a:prstGeom>
        </p:spPr>
      </p:pic>
    </p:spTree>
    <p:extLst>
      <p:ext uri="{BB962C8B-B14F-4D97-AF65-F5344CB8AC3E}">
        <p14:creationId xmlns:p14="http://schemas.microsoft.com/office/powerpoint/2010/main" val="13418553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004965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Household Panels</a:t>
            </a:r>
            <a:endParaRPr lang="en-GB" dirty="0"/>
          </a:p>
        </p:txBody>
      </p:sp>
      <p:sp>
        <p:nvSpPr>
          <p:cNvPr id="3" name="Content Placeholder 2"/>
          <p:cNvSpPr>
            <a:spLocks noGrp="1"/>
          </p:cNvSpPr>
          <p:nvPr>
            <p:ph idx="1"/>
          </p:nvPr>
        </p:nvSpPr>
        <p:spPr/>
        <p:txBody>
          <a:bodyPr/>
          <a:lstStyle/>
          <a:p>
            <a:r>
              <a:rPr lang="en-GB" dirty="0" smtClean="0"/>
              <a:t>Longitudinal i.e. repeated contacts with same individuals</a:t>
            </a:r>
          </a:p>
          <a:p>
            <a:endParaRPr lang="en-GB" dirty="0"/>
          </a:p>
          <a:p>
            <a:r>
              <a:rPr lang="en-GB" dirty="0" smtClean="0"/>
              <a:t>The ‘panel’ of respondents are followed through time</a:t>
            </a:r>
          </a:p>
          <a:p>
            <a:endParaRPr lang="en-GB" dirty="0"/>
          </a:p>
          <a:p>
            <a:r>
              <a:rPr lang="en-GB" dirty="0" smtClean="0"/>
              <a:t>Surveyed (e.g. interviewed) regularly (e.g. each year)</a:t>
            </a:r>
            <a:endParaRPr lang="en-GB" dirty="0"/>
          </a:p>
        </p:txBody>
      </p:sp>
    </p:spTree>
    <p:extLst>
      <p:ext uri="{BB962C8B-B14F-4D97-AF65-F5344CB8AC3E}">
        <p14:creationId xmlns:p14="http://schemas.microsoft.com/office/powerpoint/2010/main" val="8556355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ritish Household Panel Survey (BHPS) - Institute for Social and Economic Research (ISER) - Google Chro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7854"/>
            <a:ext cx="12192000" cy="6905853"/>
          </a:xfrm>
          <a:prstGeom prst="rect">
            <a:avLst/>
          </a:prstGeom>
        </p:spPr>
      </p:pic>
    </p:spTree>
    <p:extLst>
      <p:ext uri="{BB962C8B-B14F-4D97-AF65-F5344CB8AC3E}">
        <p14:creationId xmlns:p14="http://schemas.microsoft.com/office/powerpoint/2010/main" val="351023498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BHPS Structure</a:t>
            </a:r>
            <a:endParaRPr lang="en-GB" dirty="0"/>
          </a:p>
        </p:txBody>
      </p:sp>
      <p:sp>
        <p:nvSpPr>
          <p:cNvPr id="5" name="Content Placeholder 4"/>
          <p:cNvSpPr>
            <a:spLocks noGrp="1"/>
          </p:cNvSpPr>
          <p:nvPr>
            <p:ph idx="1"/>
          </p:nvPr>
        </p:nvSpPr>
        <p:spPr>
          <a:xfrm>
            <a:off x="838200" y="1837424"/>
            <a:ext cx="10515600" cy="4351338"/>
          </a:xfrm>
        </p:spPr>
        <p:txBody>
          <a:bodyPr>
            <a:normAutofit lnSpcReduction="10000"/>
          </a:bodyPr>
          <a:lstStyle/>
          <a:p>
            <a:r>
              <a:rPr lang="en-GB" dirty="0" smtClean="0"/>
              <a:t>Longitudinal study (repeated contacts with same individuals)</a:t>
            </a:r>
          </a:p>
          <a:p>
            <a:endParaRPr lang="en-GB" dirty="0" smtClean="0"/>
          </a:p>
          <a:p>
            <a:r>
              <a:rPr lang="en-GB" dirty="0" smtClean="0"/>
              <a:t>Began in 1991</a:t>
            </a:r>
          </a:p>
          <a:p>
            <a:endParaRPr lang="en-GB" dirty="0" smtClean="0"/>
          </a:p>
          <a:p>
            <a:r>
              <a:rPr lang="en-GB" dirty="0" smtClean="0"/>
              <a:t>Multipurpose (or omnibus) </a:t>
            </a:r>
            <a:r>
              <a:rPr lang="en-GB" dirty="0"/>
              <a:t>survey </a:t>
            </a:r>
            <a:endParaRPr lang="en-GB" dirty="0" smtClean="0"/>
          </a:p>
          <a:p>
            <a:endParaRPr lang="en-GB" dirty="0" smtClean="0"/>
          </a:p>
          <a:p>
            <a:r>
              <a:rPr lang="en-GB" dirty="0" smtClean="0"/>
              <a:t>Data suitable </a:t>
            </a:r>
            <a:r>
              <a:rPr lang="en-GB" dirty="0"/>
              <a:t>for investigating a wide range of research </a:t>
            </a:r>
            <a:r>
              <a:rPr lang="en-GB" dirty="0" smtClean="0"/>
              <a:t>questions</a:t>
            </a:r>
          </a:p>
          <a:p>
            <a:endParaRPr lang="en-GB" dirty="0" smtClean="0"/>
          </a:p>
          <a:p>
            <a:r>
              <a:rPr lang="en-GB" dirty="0" smtClean="0"/>
              <a:t>Core set of questions &amp; rotating modules of questions</a:t>
            </a:r>
          </a:p>
          <a:p>
            <a:endParaRPr lang="en-GB" dirty="0"/>
          </a:p>
        </p:txBody>
      </p:sp>
    </p:spTree>
    <p:extLst>
      <p:ext uri="{BB962C8B-B14F-4D97-AF65-F5344CB8AC3E}">
        <p14:creationId xmlns:p14="http://schemas.microsoft.com/office/powerpoint/2010/main" val="4096220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BHPS Data Collection</a:t>
            </a:r>
            <a:endParaRPr lang="en-GB" dirty="0"/>
          </a:p>
        </p:txBody>
      </p:sp>
      <p:sp>
        <p:nvSpPr>
          <p:cNvPr id="5" name="Content Placeholder 4"/>
          <p:cNvSpPr>
            <a:spLocks noGrp="1"/>
          </p:cNvSpPr>
          <p:nvPr>
            <p:ph idx="1"/>
          </p:nvPr>
        </p:nvSpPr>
        <p:spPr>
          <a:xfrm>
            <a:off x="838200" y="1837423"/>
            <a:ext cx="10515600" cy="4351338"/>
          </a:xfrm>
        </p:spPr>
        <p:txBody>
          <a:bodyPr>
            <a:normAutofit lnSpcReduction="10000"/>
          </a:bodyPr>
          <a:lstStyle/>
          <a:p>
            <a:pPr>
              <a:lnSpc>
                <a:spcPct val="150000"/>
              </a:lnSpc>
            </a:pPr>
            <a:r>
              <a:rPr lang="en-GB" dirty="0" smtClean="0"/>
              <a:t>Interviews </a:t>
            </a:r>
          </a:p>
          <a:p>
            <a:pPr>
              <a:lnSpc>
                <a:spcPct val="150000"/>
              </a:lnSpc>
            </a:pPr>
            <a:r>
              <a:rPr lang="en-GB" dirty="0" smtClean="0"/>
              <a:t>Annual (usually in the autumn)</a:t>
            </a:r>
          </a:p>
          <a:p>
            <a:pPr>
              <a:lnSpc>
                <a:spcPct val="150000"/>
              </a:lnSpc>
            </a:pPr>
            <a:r>
              <a:rPr lang="en-GB" dirty="0" smtClean="0"/>
              <a:t>Wave A 1991 through to Wave R 2008</a:t>
            </a:r>
          </a:p>
          <a:p>
            <a:pPr>
              <a:lnSpc>
                <a:spcPct val="150000"/>
              </a:lnSpc>
            </a:pPr>
            <a:r>
              <a:rPr lang="en-GB" dirty="0" smtClean="0"/>
              <a:t>All </a:t>
            </a:r>
            <a:r>
              <a:rPr lang="en-GB" dirty="0"/>
              <a:t>members of sampled households aged </a:t>
            </a:r>
            <a:r>
              <a:rPr lang="en-GB" dirty="0" smtClean="0"/>
              <a:t>sixteen plus</a:t>
            </a:r>
          </a:p>
          <a:p>
            <a:pPr>
              <a:lnSpc>
                <a:spcPct val="150000"/>
              </a:lnSpc>
            </a:pPr>
            <a:r>
              <a:rPr lang="en-GB" dirty="0" smtClean="0"/>
              <a:t>Forty-five minute interview</a:t>
            </a:r>
          </a:p>
          <a:p>
            <a:pPr>
              <a:lnSpc>
                <a:spcPct val="150000"/>
              </a:lnSpc>
            </a:pPr>
            <a:r>
              <a:rPr lang="en-GB" dirty="0" smtClean="0"/>
              <a:t>Short </a:t>
            </a:r>
            <a:r>
              <a:rPr lang="en-GB" dirty="0"/>
              <a:t>household questionnaire </a:t>
            </a:r>
            <a:r>
              <a:rPr lang="en-GB" dirty="0" smtClean="0"/>
              <a:t>(one member)</a:t>
            </a:r>
            <a:endParaRPr lang="en-GB" dirty="0"/>
          </a:p>
        </p:txBody>
      </p:sp>
    </p:spTree>
    <p:extLst>
      <p:ext uri="{BB962C8B-B14F-4D97-AF65-F5344CB8AC3E}">
        <p14:creationId xmlns:p14="http://schemas.microsoft.com/office/powerpoint/2010/main" val="2903568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BHPS Topics</a:t>
            </a:r>
            <a:endParaRPr lang="en-GB" dirty="0"/>
          </a:p>
        </p:txBody>
      </p:sp>
      <p:sp>
        <p:nvSpPr>
          <p:cNvPr id="3" name="Content Placeholder 2"/>
          <p:cNvSpPr>
            <a:spLocks noGrp="1"/>
          </p:cNvSpPr>
          <p:nvPr>
            <p:ph idx="1"/>
          </p:nvPr>
        </p:nvSpPr>
        <p:spPr/>
        <p:txBody>
          <a:bodyPr>
            <a:normAutofit/>
          </a:bodyPr>
          <a:lstStyle/>
          <a:p>
            <a:r>
              <a:rPr lang="en-GB" dirty="0" smtClean="0"/>
              <a:t>housing composition</a:t>
            </a:r>
          </a:p>
          <a:p>
            <a:r>
              <a:rPr lang="en-GB" dirty="0" smtClean="0"/>
              <a:t>housing conditions</a:t>
            </a:r>
          </a:p>
          <a:p>
            <a:r>
              <a:rPr lang="en-GB" dirty="0" smtClean="0"/>
              <a:t>residential mobility</a:t>
            </a:r>
          </a:p>
          <a:p>
            <a:r>
              <a:rPr lang="en-GB" dirty="0" smtClean="0"/>
              <a:t>education </a:t>
            </a:r>
            <a:r>
              <a:rPr lang="en-GB" dirty="0"/>
              <a:t>and </a:t>
            </a:r>
            <a:r>
              <a:rPr lang="en-GB" dirty="0" smtClean="0"/>
              <a:t>training</a:t>
            </a:r>
          </a:p>
          <a:p>
            <a:r>
              <a:rPr lang="en-GB" dirty="0" smtClean="0"/>
              <a:t>health </a:t>
            </a:r>
            <a:r>
              <a:rPr lang="en-GB" dirty="0"/>
              <a:t>and the use of health </a:t>
            </a:r>
            <a:r>
              <a:rPr lang="en-GB" dirty="0" smtClean="0"/>
              <a:t>services</a:t>
            </a:r>
          </a:p>
          <a:p>
            <a:r>
              <a:rPr lang="en-GB" dirty="0" smtClean="0"/>
              <a:t>labour </a:t>
            </a:r>
            <a:r>
              <a:rPr lang="en-GB" dirty="0"/>
              <a:t>market </a:t>
            </a:r>
            <a:r>
              <a:rPr lang="en-GB" dirty="0" smtClean="0"/>
              <a:t>behaviour</a:t>
            </a:r>
          </a:p>
          <a:p>
            <a:r>
              <a:rPr lang="en-GB" dirty="0" smtClean="0"/>
              <a:t>socio-economic values</a:t>
            </a:r>
          </a:p>
          <a:p>
            <a:r>
              <a:rPr lang="en-GB" dirty="0" smtClean="0"/>
              <a:t>income </a:t>
            </a:r>
            <a:r>
              <a:rPr lang="en-GB" dirty="0"/>
              <a:t>from employment, benefits and </a:t>
            </a:r>
            <a:r>
              <a:rPr lang="en-GB" dirty="0" smtClean="0"/>
              <a:t>pensions</a:t>
            </a:r>
            <a:endParaRPr lang="en-GB" dirty="0"/>
          </a:p>
        </p:txBody>
      </p:sp>
    </p:spTree>
    <p:extLst>
      <p:ext uri="{BB962C8B-B14F-4D97-AF65-F5344CB8AC3E}">
        <p14:creationId xmlns:p14="http://schemas.microsoft.com/office/powerpoint/2010/main" val="138306908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BHPS Topics</a:t>
            </a:r>
            <a:endParaRPr lang="en-GB" dirty="0"/>
          </a:p>
        </p:txBody>
      </p:sp>
      <p:sp>
        <p:nvSpPr>
          <p:cNvPr id="3" name="Content Placeholder 2"/>
          <p:cNvSpPr>
            <a:spLocks noGrp="1"/>
          </p:cNvSpPr>
          <p:nvPr>
            <p:ph idx="1"/>
          </p:nvPr>
        </p:nvSpPr>
        <p:spPr/>
        <p:txBody>
          <a:bodyPr>
            <a:normAutofit lnSpcReduction="10000"/>
          </a:bodyPr>
          <a:lstStyle/>
          <a:p>
            <a:r>
              <a:rPr lang="en-GB" dirty="0" smtClean="0"/>
              <a:t>New </a:t>
            </a:r>
            <a:r>
              <a:rPr lang="en-GB" dirty="0"/>
              <a:t>questions were sometime introduced and they often followed on from changing policies and changing research </a:t>
            </a:r>
            <a:r>
              <a:rPr lang="en-GB" dirty="0" smtClean="0"/>
              <a:t>agendas </a:t>
            </a:r>
          </a:p>
          <a:p>
            <a:endParaRPr lang="en-GB" dirty="0" smtClean="0"/>
          </a:p>
          <a:p>
            <a:r>
              <a:rPr lang="en-GB" dirty="0" smtClean="0"/>
              <a:t>Variable </a:t>
            </a:r>
            <a:r>
              <a:rPr lang="en-GB" dirty="0"/>
              <a:t>component </a:t>
            </a:r>
            <a:r>
              <a:rPr lang="en-GB" dirty="0" smtClean="0"/>
              <a:t>has included </a:t>
            </a:r>
            <a:r>
              <a:rPr lang="en-GB" dirty="0"/>
              <a:t>questions on wealth and assets, additional health measures, ageing in retirement, quality of life, children and parenting, views on crime and neighbourhood and social </a:t>
            </a:r>
            <a:r>
              <a:rPr lang="en-GB" dirty="0" smtClean="0"/>
              <a:t>networks</a:t>
            </a:r>
          </a:p>
          <a:p>
            <a:endParaRPr lang="en-GB" dirty="0" smtClean="0"/>
          </a:p>
          <a:p>
            <a:r>
              <a:rPr lang="en-GB" dirty="0" smtClean="0"/>
              <a:t>Buck </a:t>
            </a:r>
            <a:r>
              <a:rPr lang="en-GB" dirty="0"/>
              <a:t>et al. (1994) showcase the wide range of topics that can be analysed using BHPS </a:t>
            </a:r>
            <a:r>
              <a:rPr lang="en-GB" dirty="0" smtClean="0"/>
              <a:t>data</a:t>
            </a:r>
            <a:endParaRPr lang="en-GB" dirty="0"/>
          </a:p>
          <a:p>
            <a:endParaRPr lang="en-GB" dirty="0"/>
          </a:p>
        </p:txBody>
      </p:sp>
    </p:spTree>
    <p:extLst>
      <p:ext uri="{BB962C8B-B14F-4D97-AF65-F5344CB8AC3E}">
        <p14:creationId xmlns:p14="http://schemas.microsoft.com/office/powerpoint/2010/main" val="417125064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bout – Understanding Society - Google Chro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94" y="0"/>
            <a:ext cx="12245094" cy="6858000"/>
          </a:xfrm>
          <a:prstGeom prst="rect">
            <a:avLst/>
          </a:prstGeom>
        </p:spPr>
      </p:pic>
    </p:spTree>
    <p:extLst>
      <p:ext uri="{BB962C8B-B14F-4D97-AF65-F5344CB8AC3E}">
        <p14:creationId xmlns:p14="http://schemas.microsoft.com/office/powerpoint/2010/main" val="16038941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20726" y="-1"/>
            <a:ext cx="9675628" cy="6858001"/>
          </a:xfrm>
          <a:prstGeom prst="rect">
            <a:avLst/>
          </a:prstGeom>
        </p:spPr>
      </p:pic>
    </p:spTree>
    <p:extLst>
      <p:ext uri="{BB962C8B-B14F-4D97-AF65-F5344CB8AC3E}">
        <p14:creationId xmlns:p14="http://schemas.microsoft.com/office/powerpoint/2010/main" val="38711640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t>Large Facilities Capital Fund</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099" y="2060604"/>
            <a:ext cx="5157801" cy="3974574"/>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0211627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1359" y="188393"/>
            <a:ext cx="10795427" cy="1325563"/>
          </a:xfrm>
        </p:spPr>
        <p:txBody>
          <a:bodyPr>
            <a:normAutofit/>
          </a:bodyPr>
          <a:lstStyle/>
          <a:p>
            <a:r>
              <a:rPr lang="en-GB" dirty="0" smtClean="0"/>
              <a:t>Understanding Society – </a:t>
            </a:r>
            <a:br>
              <a:rPr lang="en-GB" dirty="0" smtClean="0"/>
            </a:br>
            <a:r>
              <a:rPr lang="en-GB" dirty="0" smtClean="0"/>
              <a:t>The UK Household Longitudinal Study (UKHLS)</a:t>
            </a:r>
            <a:endParaRPr lang="en-GB" dirty="0"/>
          </a:p>
        </p:txBody>
      </p:sp>
      <p:sp>
        <p:nvSpPr>
          <p:cNvPr id="3" name="Content Placeholder 2"/>
          <p:cNvSpPr>
            <a:spLocks noGrp="1"/>
          </p:cNvSpPr>
          <p:nvPr>
            <p:ph idx="1"/>
          </p:nvPr>
        </p:nvSpPr>
        <p:spPr>
          <a:xfrm>
            <a:off x="855898" y="1825624"/>
            <a:ext cx="10515600" cy="4652015"/>
          </a:xfrm>
        </p:spPr>
        <p:txBody>
          <a:bodyPr>
            <a:normAutofit fontScale="92500"/>
          </a:bodyPr>
          <a:lstStyle/>
          <a:p>
            <a:pPr>
              <a:lnSpc>
                <a:spcPct val="150000"/>
              </a:lnSpc>
            </a:pPr>
            <a:r>
              <a:rPr lang="en-GB" dirty="0"/>
              <a:t>Largest household panel survey in the world</a:t>
            </a:r>
          </a:p>
          <a:p>
            <a:pPr>
              <a:lnSpc>
                <a:spcPct val="150000"/>
              </a:lnSpc>
            </a:pPr>
            <a:r>
              <a:rPr lang="en-GB" dirty="0" smtClean="0"/>
              <a:t>UKHLS </a:t>
            </a:r>
            <a:r>
              <a:rPr lang="en-GB" dirty="0"/>
              <a:t>shares common design </a:t>
            </a:r>
            <a:r>
              <a:rPr lang="en-GB" dirty="0" smtClean="0"/>
              <a:t>and </a:t>
            </a:r>
            <a:r>
              <a:rPr lang="en-GB" dirty="0"/>
              <a:t>data collection characteristics with the </a:t>
            </a:r>
            <a:r>
              <a:rPr lang="en-GB" dirty="0" smtClean="0"/>
              <a:t>BHPS</a:t>
            </a:r>
          </a:p>
          <a:p>
            <a:pPr>
              <a:lnSpc>
                <a:spcPct val="150000"/>
              </a:lnSpc>
            </a:pPr>
            <a:r>
              <a:rPr lang="en-GB" dirty="0" smtClean="0"/>
              <a:t>Began </a:t>
            </a:r>
            <a:r>
              <a:rPr lang="en-GB" dirty="0"/>
              <a:t>in January 2009 </a:t>
            </a:r>
            <a:endParaRPr lang="en-GB" dirty="0" smtClean="0"/>
          </a:p>
          <a:p>
            <a:pPr>
              <a:lnSpc>
                <a:spcPct val="150000"/>
              </a:lnSpc>
            </a:pPr>
            <a:r>
              <a:rPr lang="en-GB" dirty="0" smtClean="0"/>
              <a:t>Approximately 40,000 </a:t>
            </a:r>
            <a:r>
              <a:rPr lang="en-GB" dirty="0"/>
              <a:t>UK </a:t>
            </a:r>
            <a:r>
              <a:rPr lang="en-GB" dirty="0" smtClean="0"/>
              <a:t>households</a:t>
            </a:r>
          </a:p>
          <a:p>
            <a:pPr>
              <a:lnSpc>
                <a:spcPct val="150000"/>
              </a:lnSpc>
            </a:pPr>
            <a:r>
              <a:rPr lang="en-GB" dirty="0" smtClean="0"/>
              <a:t>The </a:t>
            </a:r>
            <a:r>
              <a:rPr lang="en-GB" dirty="0"/>
              <a:t>UKHLS is available from the UK Data Archive (Study Number 6614</a:t>
            </a:r>
            <a:r>
              <a:rPr lang="en-GB" dirty="0" smtClean="0"/>
              <a:t>)</a:t>
            </a:r>
            <a:endParaRPr lang="en-GB" dirty="0"/>
          </a:p>
        </p:txBody>
      </p:sp>
    </p:spTree>
    <p:extLst>
      <p:ext uri="{BB962C8B-B14F-4D97-AF65-F5344CB8AC3E}">
        <p14:creationId xmlns:p14="http://schemas.microsoft.com/office/powerpoint/2010/main" val="1448288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marL="0" indent="0">
              <a:buNone/>
            </a:pPr>
            <a:r>
              <a:rPr lang="en-GB" dirty="0" smtClean="0"/>
              <a:t>						</a:t>
            </a:r>
            <a:r>
              <a:rPr lang="en-GB" i="1" dirty="0" smtClean="0"/>
              <a:t>Approximately</a:t>
            </a:r>
          </a:p>
          <a:p>
            <a:pPr marL="0" indent="0">
              <a:buNone/>
            </a:pPr>
            <a:endParaRPr lang="en-GB" dirty="0" smtClean="0"/>
          </a:p>
          <a:p>
            <a:r>
              <a:rPr lang="en-GB" dirty="0" smtClean="0"/>
              <a:t>General </a:t>
            </a:r>
            <a:r>
              <a:rPr lang="en-GB" dirty="0"/>
              <a:t>population </a:t>
            </a:r>
            <a:r>
              <a:rPr lang="en-GB" dirty="0" smtClean="0"/>
              <a:t>survey</a:t>
            </a:r>
            <a:r>
              <a:rPr lang="en-GB" dirty="0"/>
              <a:t>	</a:t>
            </a:r>
            <a:r>
              <a:rPr lang="en-GB" dirty="0" smtClean="0"/>
              <a:t>	26,000 households</a:t>
            </a:r>
          </a:p>
          <a:p>
            <a:endParaRPr lang="en-GB" dirty="0" smtClean="0"/>
          </a:p>
          <a:p>
            <a:r>
              <a:rPr lang="en-GB" dirty="0" smtClean="0"/>
              <a:t>Ethnic </a:t>
            </a:r>
            <a:r>
              <a:rPr lang="en-GB" dirty="0"/>
              <a:t>minorities boost </a:t>
            </a:r>
            <a:r>
              <a:rPr lang="en-GB" dirty="0" smtClean="0"/>
              <a:t>sample</a:t>
            </a:r>
            <a:r>
              <a:rPr lang="en-GB" dirty="0"/>
              <a:t>	</a:t>
            </a:r>
            <a:r>
              <a:rPr lang="en-GB" dirty="0" smtClean="0"/>
              <a:t>4,000 households</a:t>
            </a:r>
          </a:p>
          <a:p>
            <a:endParaRPr lang="en-GB" dirty="0" smtClean="0"/>
          </a:p>
          <a:p>
            <a:r>
              <a:rPr lang="en-GB" dirty="0" smtClean="0"/>
              <a:t>BHPS					8,400 households</a:t>
            </a:r>
          </a:p>
          <a:p>
            <a:endParaRPr lang="en-GB" dirty="0" smtClean="0"/>
          </a:p>
          <a:p>
            <a:r>
              <a:rPr lang="en-GB" dirty="0" smtClean="0"/>
              <a:t>Innovation Panel				1,500 household</a:t>
            </a:r>
            <a:endParaRPr lang="en-GB" dirty="0"/>
          </a:p>
        </p:txBody>
      </p:sp>
      <p:sp>
        <p:nvSpPr>
          <p:cNvPr id="5" name="Title 1"/>
          <p:cNvSpPr txBox="1">
            <a:spLocks/>
          </p:cNvSpPr>
          <p:nvPr/>
        </p:nvSpPr>
        <p:spPr>
          <a:xfrm>
            <a:off x="761359" y="188393"/>
            <a:ext cx="1079542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smtClean="0"/>
              <a:t>Understanding Society – </a:t>
            </a:r>
            <a:br>
              <a:rPr lang="en-GB" dirty="0" smtClean="0"/>
            </a:br>
            <a:r>
              <a:rPr lang="en-GB" dirty="0" smtClean="0"/>
              <a:t>The UK Household Longitudinal Study (UKHLS)</a:t>
            </a:r>
            <a:endParaRPr lang="en-GB" dirty="0"/>
          </a:p>
        </p:txBody>
      </p:sp>
    </p:spTree>
    <p:extLst>
      <p:ext uri="{BB962C8B-B14F-4D97-AF65-F5344CB8AC3E}">
        <p14:creationId xmlns:p14="http://schemas.microsoft.com/office/powerpoint/2010/main" val="330746433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0162" y="-6701"/>
            <a:ext cx="10160522" cy="6864701"/>
          </a:xfrm>
          <a:prstGeom prst="rect">
            <a:avLst/>
          </a:prstGeom>
        </p:spPr>
      </p:pic>
    </p:spTree>
    <p:extLst>
      <p:ext uri="{BB962C8B-B14F-4D97-AF65-F5344CB8AC3E}">
        <p14:creationId xmlns:p14="http://schemas.microsoft.com/office/powerpoint/2010/main" val="30033128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GB" dirty="0" smtClean="0"/>
              <a:t>Part </a:t>
            </a:r>
            <a:r>
              <a:rPr lang="en-GB" dirty="0"/>
              <a:t>0</a:t>
            </a:r>
            <a:r>
              <a:rPr lang="en-GB" dirty="0" smtClean="0"/>
              <a:t> </a:t>
            </a:r>
            <a:br>
              <a:rPr lang="en-GB" dirty="0" smtClean="0"/>
            </a:br>
            <a:r>
              <a:rPr lang="en-GB" dirty="0"/>
              <a:t/>
            </a:r>
            <a:br>
              <a:rPr lang="en-GB" dirty="0"/>
            </a:br>
            <a:r>
              <a:rPr lang="en-GB" dirty="0" smtClean="0"/>
              <a:t>Study Designs</a:t>
            </a:r>
            <a:endParaRPr lang="en-GB" dirty="0"/>
          </a:p>
        </p:txBody>
      </p:sp>
    </p:spTree>
    <p:extLst>
      <p:ext uri="{BB962C8B-B14F-4D97-AF65-F5344CB8AC3E}">
        <p14:creationId xmlns:p14="http://schemas.microsoft.com/office/powerpoint/2010/main" val="28053993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GB" dirty="0" smtClean="0"/>
              <a:t>A Census</a:t>
            </a:r>
            <a:endParaRPr lang="en-GB" dirty="0"/>
          </a:p>
        </p:txBody>
      </p:sp>
      <p:sp>
        <p:nvSpPr>
          <p:cNvPr id="3" name="Content Placeholder 2"/>
          <p:cNvSpPr>
            <a:spLocks noGrp="1"/>
          </p:cNvSpPr>
          <p:nvPr>
            <p:ph idx="1"/>
          </p:nvPr>
        </p:nvSpPr>
        <p:spPr>
          <a:xfrm>
            <a:off x="359229" y="1542597"/>
            <a:ext cx="10515600" cy="4901746"/>
          </a:xfrm>
        </p:spPr>
        <p:txBody>
          <a:bodyPr>
            <a:normAutofit/>
          </a:bodyPr>
          <a:lstStyle/>
          <a:p>
            <a:pPr marL="0" indent="0">
              <a:buNone/>
            </a:pPr>
            <a:r>
              <a:rPr lang="en-GB" dirty="0" smtClean="0"/>
              <a:t>A survey of an ‘entire’ or complete population (</a:t>
            </a:r>
            <a:r>
              <a:rPr lang="en-GB" i="1" dirty="0" smtClean="0"/>
              <a:t>n=all</a:t>
            </a:r>
            <a:r>
              <a:rPr lang="en-GB" dirty="0" smtClean="0"/>
              <a:t>)</a:t>
            </a:r>
          </a:p>
          <a:p>
            <a:pPr marL="0" indent="0">
              <a:buNone/>
            </a:pPr>
            <a:endParaRPr lang="en-GB" dirty="0"/>
          </a:p>
          <a:p>
            <a:pPr marL="0" indent="0">
              <a:buNone/>
            </a:pPr>
            <a:r>
              <a:rPr lang="en-GB" dirty="0" smtClean="0"/>
              <a:t>In the UK the Decennial Census </a:t>
            </a:r>
          </a:p>
          <a:p>
            <a:pPr marL="0" indent="0">
              <a:buNone/>
            </a:pPr>
            <a:endParaRPr lang="en-GB" dirty="0"/>
          </a:p>
        </p:txBody>
      </p:sp>
    </p:spTree>
    <p:extLst>
      <p:ext uri="{BB962C8B-B14F-4D97-AF65-F5344CB8AC3E}">
        <p14:creationId xmlns:p14="http://schemas.microsoft.com/office/powerpoint/2010/main" val="32627976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GB" dirty="0" smtClean="0"/>
              <a:t>A Census</a:t>
            </a:r>
            <a:endParaRPr lang="en-GB" dirty="0"/>
          </a:p>
        </p:txBody>
      </p:sp>
      <p:sp>
        <p:nvSpPr>
          <p:cNvPr id="3" name="Content Placeholder 2"/>
          <p:cNvSpPr>
            <a:spLocks noGrp="1"/>
          </p:cNvSpPr>
          <p:nvPr>
            <p:ph idx="1"/>
          </p:nvPr>
        </p:nvSpPr>
        <p:spPr>
          <a:xfrm>
            <a:off x="359229" y="1542597"/>
            <a:ext cx="10515600" cy="4901746"/>
          </a:xfrm>
        </p:spPr>
        <p:txBody>
          <a:bodyPr>
            <a:normAutofit/>
          </a:bodyPr>
          <a:lstStyle/>
          <a:p>
            <a:pPr marL="0" indent="0">
              <a:buNone/>
            </a:pPr>
            <a:r>
              <a:rPr lang="en-GB" dirty="0" smtClean="0">
                <a:solidFill>
                  <a:schemeClr val="accent3">
                    <a:lumMod val="75000"/>
                  </a:schemeClr>
                </a:solidFill>
              </a:rPr>
              <a:t>A survey of an ‘entire’ or complete population (</a:t>
            </a:r>
            <a:r>
              <a:rPr lang="en-GB" i="1" dirty="0" smtClean="0">
                <a:solidFill>
                  <a:schemeClr val="accent3">
                    <a:lumMod val="75000"/>
                  </a:schemeClr>
                </a:solidFill>
              </a:rPr>
              <a:t>n=all</a:t>
            </a:r>
            <a:r>
              <a:rPr lang="en-GB" dirty="0" smtClean="0">
                <a:solidFill>
                  <a:schemeClr val="accent3">
                    <a:lumMod val="75000"/>
                  </a:schemeClr>
                </a:solidFill>
              </a:rPr>
              <a:t>)</a:t>
            </a:r>
          </a:p>
          <a:p>
            <a:pPr marL="0" indent="0">
              <a:buNone/>
            </a:pPr>
            <a:endParaRPr lang="en-GB" dirty="0">
              <a:solidFill>
                <a:schemeClr val="accent3">
                  <a:lumMod val="75000"/>
                </a:schemeClr>
              </a:solidFill>
            </a:endParaRPr>
          </a:p>
          <a:p>
            <a:pPr marL="0" indent="0">
              <a:buNone/>
            </a:pPr>
            <a:r>
              <a:rPr lang="en-GB" dirty="0" smtClean="0">
                <a:solidFill>
                  <a:schemeClr val="accent3">
                    <a:lumMod val="75000"/>
                  </a:schemeClr>
                </a:solidFill>
              </a:rPr>
              <a:t>In the UK the Decennial Census </a:t>
            </a:r>
          </a:p>
          <a:p>
            <a:pPr marL="0" indent="0">
              <a:buNone/>
            </a:pPr>
            <a:endParaRPr lang="en-GB" dirty="0"/>
          </a:p>
          <a:p>
            <a:pPr marL="0" indent="0">
              <a:buNone/>
            </a:pPr>
            <a:r>
              <a:rPr lang="en-GB" dirty="0" smtClean="0"/>
              <a:t>Began in 1801 every 10 years (except 1941)</a:t>
            </a:r>
          </a:p>
          <a:p>
            <a:pPr marL="0" indent="0">
              <a:buNone/>
            </a:pPr>
            <a:endParaRPr lang="en-GB" dirty="0" smtClean="0"/>
          </a:p>
          <a:p>
            <a:pPr marL="0" indent="0">
              <a:buNone/>
            </a:pPr>
            <a:r>
              <a:rPr lang="en-GB" i="1" dirty="0" smtClean="0"/>
              <a:t>1911 Boycott - Emily </a:t>
            </a:r>
            <a:r>
              <a:rPr lang="en-GB" i="1" dirty="0"/>
              <a:t>Wilding Davison </a:t>
            </a:r>
            <a:r>
              <a:rPr lang="en-GB" i="1" dirty="0" smtClean="0"/>
              <a:t>was </a:t>
            </a:r>
            <a:r>
              <a:rPr lang="en-GB" i="1" dirty="0"/>
              <a:t>sustained by meat lozenges and lime juice as she hid in a broom cupboard in the Houses of Parliament</a:t>
            </a:r>
          </a:p>
          <a:p>
            <a:pPr marL="0" indent="0">
              <a:buNone/>
            </a:pPr>
            <a:r>
              <a:rPr lang="en-GB" sz="2200" dirty="0" smtClean="0"/>
              <a:t>http://www.theguardian.com/lifeandstyle/2011/apr/01/suffragettes-census-1911-boycott</a:t>
            </a:r>
            <a:endParaRPr lang="en-GB" sz="2200" dirty="0"/>
          </a:p>
        </p:txBody>
      </p:sp>
    </p:spTree>
    <p:extLst>
      <p:ext uri="{BB962C8B-B14F-4D97-AF65-F5344CB8AC3E}">
        <p14:creationId xmlns:p14="http://schemas.microsoft.com/office/powerpoint/2010/main" val="285629985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439886" y="0"/>
            <a:ext cx="6216168" cy="6858000"/>
          </a:xfrm>
          <a:prstGeom prst="rect">
            <a:avLst/>
          </a:prstGeom>
        </p:spPr>
      </p:pic>
    </p:spTree>
    <p:extLst>
      <p:ext uri="{BB962C8B-B14F-4D97-AF65-F5344CB8AC3E}">
        <p14:creationId xmlns:p14="http://schemas.microsoft.com/office/powerpoint/2010/main" val="367846956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map of britai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1012669"/>
            <a:ext cx="3795486" cy="588474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map of britai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99087" y="4325257"/>
            <a:ext cx="1436958" cy="222794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08000" y="384629"/>
            <a:ext cx="2445657" cy="523220"/>
          </a:xfrm>
          <a:prstGeom prst="rect">
            <a:avLst/>
          </a:prstGeom>
          <a:noFill/>
        </p:spPr>
        <p:txBody>
          <a:bodyPr wrap="square" rtlCol="0">
            <a:spAutoFit/>
          </a:bodyPr>
          <a:lstStyle/>
          <a:p>
            <a:r>
              <a:rPr lang="en-GB" sz="2800" dirty="0" smtClean="0"/>
              <a:t>Population</a:t>
            </a:r>
            <a:endParaRPr lang="en-GB" sz="2800" dirty="0"/>
          </a:p>
        </p:txBody>
      </p:sp>
      <p:sp>
        <p:nvSpPr>
          <p:cNvPr id="5" name="TextBox 4"/>
          <p:cNvSpPr txBox="1"/>
          <p:nvPr/>
        </p:nvSpPr>
        <p:spPr>
          <a:xfrm>
            <a:off x="6872514" y="3570515"/>
            <a:ext cx="2445657" cy="523220"/>
          </a:xfrm>
          <a:prstGeom prst="rect">
            <a:avLst/>
          </a:prstGeom>
          <a:noFill/>
        </p:spPr>
        <p:txBody>
          <a:bodyPr wrap="square" rtlCol="0">
            <a:spAutoFit/>
          </a:bodyPr>
          <a:lstStyle/>
          <a:p>
            <a:r>
              <a:rPr lang="en-GB" sz="2800" dirty="0" smtClean="0"/>
              <a:t>Sample</a:t>
            </a:r>
            <a:endParaRPr lang="en-GB" sz="2800" dirty="0"/>
          </a:p>
        </p:txBody>
      </p:sp>
    </p:spTree>
    <p:extLst>
      <p:ext uri="{BB962C8B-B14F-4D97-AF65-F5344CB8AC3E}">
        <p14:creationId xmlns:p14="http://schemas.microsoft.com/office/powerpoint/2010/main" val="186880102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400" y="0"/>
            <a:ext cx="10515600" cy="1325563"/>
          </a:xfrm>
        </p:spPr>
        <p:txBody>
          <a:bodyPr/>
          <a:lstStyle/>
          <a:p>
            <a:r>
              <a:rPr lang="en-GB" dirty="0" smtClean="0"/>
              <a:t>A ‘Sample’ Survey</a:t>
            </a:r>
            <a:endParaRPr lang="en-GB" dirty="0"/>
          </a:p>
        </p:txBody>
      </p:sp>
      <p:sp>
        <p:nvSpPr>
          <p:cNvPr id="3" name="Content Placeholder 2"/>
          <p:cNvSpPr>
            <a:spLocks noGrp="1"/>
          </p:cNvSpPr>
          <p:nvPr>
            <p:ph idx="1"/>
          </p:nvPr>
        </p:nvSpPr>
        <p:spPr>
          <a:xfrm>
            <a:off x="357352" y="1484538"/>
            <a:ext cx="11638705" cy="5373461"/>
          </a:xfrm>
        </p:spPr>
        <p:txBody>
          <a:bodyPr>
            <a:normAutofit/>
          </a:bodyPr>
          <a:lstStyle/>
          <a:p>
            <a:pPr marL="0" indent="0">
              <a:buNone/>
            </a:pPr>
            <a:r>
              <a:rPr lang="en-GB" dirty="0" smtClean="0"/>
              <a:t>Collects information on a ‘sample’ or sub-set of the population</a:t>
            </a:r>
          </a:p>
          <a:p>
            <a:pPr marL="0" indent="0">
              <a:buNone/>
            </a:pPr>
            <a:endParaRPr lang="en-GB" dirty="0"/>
          </a:p>
          <a:p>
            <a:pPr marL="0" indent="0">
              <a:buNone/>
            </a:pPr>
            <a:r>
              <a:rPr lang="en-GB" dirty="0" smtClean="0"/>
              <a:t>Early examples include…</a:t>
            </a:r>
          </a:p>
          <a:p>
            <a:pPr marL="0" indent="0">
              <a:buNone/>
            </a:pPr>
            <a:endParaRPr lang="en-GB" dirty="0"/>
          </a:p>
          <a:p>
            <a:pPr marL="0" indent="0">
              <a:buNone/>
            </a:pPr>
            <a:r>
              <a:rPr lang="en-GB" dirty="0"/>
              <a:t>Charles Booth Survey into life and labour of the people in London (1886-1903)</a:t>
            </a:r>
          </a:p>
          <a:p>
            <a:pPr marL="0" indent="0">
              <a:buNone/>
            </a:pPr>
            <a:r>
              <a:rPr lang="en-GB" dirty="0" err="1" smtClean="0"/>
              <a:t>Seebohm</a:t>
            </a:r>
            <a:r>
              <a:rPr lang="en-GB" dirty="0" smtClean="0"/>
              <a:t> Rowntree Study of York (1899, 1935, 1951)</a:t>
            </a:r>
          </a:p>
          <a:p>
            <a:pPr marL="0" indent="0">
              <a:buNone/>
            </a:pPr>
            <a:endParaRPr lang="en-GB" dirty="0" smtClean="0"/>
          </a:p>
          <a:p>
            <a:pPr marL="0" indent="0">
              <a:buNone/>
            </a:pPr>
            <a:endParaRPr lang="en-GB" dirty="0"/>
          </a:p>
          <a:p>
            <a:pPr marL="0" indent="0">
              <a:buNone/>
            </a:pPr>
            <a:endParaRPr lang="en-GB" dirty="0"/>
          </a:p>
        </p:txBody>
      </p:sp>
    </p:spTree>
    <p:extLst>
      <p:ext uri="{BB962C8B-B14F-4D97-AF65-F5344CB8AC3E}">
        <p14:creationId xmlns:p14="http://schemas.microsoft.com/office/powerpoint/2010/main" val="40758173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20143832">
            <a:off x="2139637" y="2193546"/>
            <a:ext cx="8871108" cy="1325563"/>
          </a:xfrm>
        </p:spPr>
        <p:txBody>
          <a:bodyPr>
            <a:noAutofit/>
          </a:bodyPr>
          <a:lstStyle/>
          <a:p>
            <a:r>
              <a:rPr lang="en-GB" sz="8000" dirty="0" smtClean="0">
                <a:solidFill>
                  <a:srgbClr val="C00000"/>
                </a:solidFill>
              </a:rPr>
              <a:t>Selecting Samples</a:t>
            </a:r>
            <a:endParaRPr lang="en-GB" sz="8000" dirty="0">
              <a:solidFill>
                <a:srgbClr val="C00000"/>
              </a:solidFill>
            </a:endParaRPr>
          </a:p>
        </p:txBody>
      </p:sp>
      <p:sp>
        <p:nvSpPr>
          <p:cNvPr id="3" name="Content Placeholder 2"/>
          <p:cNvSpPr>
            <a:spLocks noGrp="1"/>
          </p:cNvSpPr>
          <p:nvPr>
            <p:ph idx="1"/>
          </p:nvPr>
        </p:nvSpPr>
        <p:spPr/>
        <p:txBody>
          <a:bodyPr/>
          <a:lstStyle/>
          <a:p>
            <a:pPr marL="0" indent="0">
              <a:buNone/>
            </a:pPr>
            <a:endParaRPr lang="en-GB" dirty="0" smtClean="0"/>
          </a:p>
          <a:p>
            <a:pPr marL="0" indent="0">
              <a:buNone/>
            </a:pPr>
            <a:endParaRPr lang="en-GB" dirty="0"/>
          </a:p>
        </p:txBody>
      </p:sp>
    </p:spTree>
    <p:extLst>
      <p:ext uri="{BB962C8B-B14F-4D97-AF65-F5344CB8AC3E}">
        <p14:creationId xmlns:p14="http://schemas.microsoft.com/office/powerpoint/2010/main" val="18545646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pPr algn="ctr"/>
            <a:r>
              <a:rPr lang="en-GB" dirty="0" smtClean="0"/>
              <a:t>Complex Social Surveys</a:t>
            </a:r>
            <a:endParaRPr lang="en-GB" dirty="0"/>
          </a:p>
        </p:txBody>
      </p:sp>
      <p:sp>
        <p:nvSpPr>
          <p:cNvPr id="3" name="Content Placeholder 2"/>
          <p:cNvSpPr>
            <a:spLocks noGrp="1"/>
          </p:cNvSpPr>
          <p:nvPr>
            <p:ph idx="1"/>
          </p:nvPr>
        </p:nvSpPr>
        <p:spPr>
          <a:xfrm>
            <a:off x="838200" y="1325562"/>
            <a:ext cx="10515600" cy="5341051"/>
          </a:xfrm>
        </p:spPr>
        <p:txBody>
          <a:bodyPr>
            <a:normAutofit fontScale="77500" lnSpcReduction="20000"/>
          </a:bodyPr>
          <a:lstStyle/>
          <a:p>
            <a:r>
              <a:rPr lang="en-GB" sz="3300" dirty="0" smtClean="0"/>
              <a:t>Large in scale (</a:t>
            </a:r>
            <a:r>
              <a:rPr lang="en-GB" sz="3300" i="1" dirty="0" smtClean="0"/>
              <a:t>n = big</a:t>
            </a:r>
            <a:r>
              <a:rPr lang="en-GB" sz="3300" dirty="0" smtClean="0"/>
              <a:t>)</a:t>
            </a:r>
          </a:p>
          <a:p>
            <a:endParaRPr lang="en-GB" sz="3300" dirty="0" smtClean="0"/>
          </a:p>
          <a:p>
            <a:r>
              <a:rPr lang="en-GB" sz="3300" dirty="0" smtClean="0"/>
              <a:t>Nationally </a:t>
            </a:r>
            <a:r>
              <a:rPr lang="en-GB" sz="3300" dirty="0" smtClean="0"/>
              <a:t>representative</a:t>
            </a:r>
          </a:p>
          <a:p>
            <a:endParaRPr lang="en-GB" sz="3300" dirty="0" smtClean="0"/>
          </a:p>
          <a:p>
            <a:r>
              <a:rPr lang="en-GB" sz="3300" dirty="0" smtClean="0"/>
              <a:t>Support </a:t>
            </a:r>
            <a:r>
              <a:rPr lang="en-GB" sz="3300" dirty="0" smtClean="0"/>
              <a:t>analyses of subpopulations</a:t>
            </a:r>
          </a:p>
          <a:p>
            <a:endParaRPr lang="en-GB" sz="3300" dirty="0" smtClean="0"/>
          </a:p>
          <a:p>
            <a:r>
              <a:rPr lang="en-GB" sz="3300" dirty="0" smtClean="0"/>
              <a:t>Multipurpose </a:t>
            </a:r>
            <a:r>
              <a:rPr lang="en-GB" sz="3300" dirty="0" smtClean="0"/>
              <a:t>(omnibus)</a:t>
            </a:r>
          </a:p>
          <a:p>
            <a:endParaRPr lang="en-GB" sz="3300" dirty="0" smtClean="0"/>
          </a:p>
          <a:p>
            <a:r>
              <a:rPr lang="en-GB" sz="3300" dirty="0" smtClean="0"/>
              <a:t>Many </a:t>
            </a:r>
            <a:r>
              <a:rPr lang="en-GB" sz="3300" dirty="0" smtClean="0"/>
              <a:t>data files</a:t>
            </a:r>
          </a:p>
          <a:p>
            <a:endParaRPr lang="en-GB" sz="3300" dirty="0" smtClean="0"/>
          </a:p>
          <a:p>
            <a:r>
              <a:rPr lang="en-GB" sz="3300" dirty="0" smtClean="0"/>
              <a:t>A </a:t>
            </a:r>
            <a:r>
              <a:rPr lang="en-GB" sz="3300" dirty="0" smtClean="0"/>
              <a:t>large number of measures (</a:t>
            </a:r>
            <a:r>
              <a:rPr lang="en-GB" sz="3300" i="1" dirty="0" smtClean="0"/>
              <a:t>n = big</a:t>
            </a:r>
            <a:r>
              <a:rPr lang="en-GB" sz="3300" dirty="0" smtClean="0"/>
              <a:t>)</a:t>
            </a:r>
          </a:p>
          <a:p>
            <a:endParaRPr lang="en-GB" sz="3300" dirty="0" smtClean="0"/>
          </a:p>
          <a:p>
            <a:r>
              <a:rPr lang="en-GB" sz="3300" dirty="0" smtClean="0"/>
              <a:t>Longitudinal data has repeated contacts (</a:t>
            </a:r>
            <a:r>
              <a:rPr lang="en-GB" sz="3300" i="1" dirty="0" smtClean="0"/>
              <a:t>t</a:t>
            </a:r>
            <a:r>
              <a:rPr lang="en-GB" sz="3300" i="1" baseline="-25000" dirty="0"/>
              <a:t>1</a:t>
            </a:r>
            <a:r>
              <a:rPr lang="en-GB" sz="3300" i="1" dirty="0" smtClean="0"/>
              <a:t>, t</a:t>
            </a:r>
            <a:r>
              <a:rPr lang="en-GB" sz="3300" i="1" baseline="-25000" dirty="0"/>
              <a:t>2</a:t>
            </a:r>
            <a:r>
              <a:rPr lang="en-GB" sz="3300" i="1" dirty="0" smtClean="0"/>
              <a:t>, t</a:t>
            </a:r>
            <a:r>
              <a:rPr lang="en-GB" sz="3300" i="1" baseline="-25000" dirty="0" smtClean="0"/>
              <a:t>3</a:t>
            </a:r>
            <a:r>
              <a:rPr lang="en-GB" sz="3300" dirty="0" smtClean="0"/>
              <a:t>) </a:t>
            </a:r>
          </a:p>
          <a:p>
            <a:endParaRPr lang="en-GB" dirty="0"/>
          </a:p>
        </p:txBody>
      </p:sp>
    </p:spTree>
    <p:extLst>
      <p:ext uri="{BB962C8B-B14F-4D97-AF65-F5344CB8AC3E}">
        <p14:creationId xmlns:p14="http://schemas.microsoft.com/office/powerpoint/2010/main" val="2385965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400" y="0"/>
            <a:ext cx="10515600" cy="1325563"/>
          </a:xfrm>
        </p:spPr>
        <p:txBody>
          <a:bodyPr/>
          <a:lstStyle/>
          <a:p>
            <a:r>
              <a:rPr lang="en-GB" dirty="0" smtClean="0"/>
              <a:t>Non-Probability Samples</a:t>
            </a:r>
            <a:endParaRPr lang="en-GB" dirty="0"/>
          </a:p>
        </p:txBody>
      </p:sp>
      <p:sp>
        <p:nvSpPr>
          <p:cNvPr id="3" name="Content Placeholder 2"/>
          <p:cNvSpPr>
            <a:spLocks noGrp="1"/>
          </p:cNvSpPr>
          <p:nvPr>
            <p:ph idx="1"/>
          </p:nvPr>
        </p:nvSpPr>
        <p:spPr>
          <a:xfrm>
            <a:off x="336331" y="1484538"/>
            <a:ext cx="11659726" cy="5373461"/>
          </a:xfrm>
        </p:spPr>
        <p:txBody>
          <a:bodyPr>
            <a:normAutofit/>
          </a:bodyPr>
          <a:lstStyle/>
          <a:p>
            <a:r>
              <a:rPr lang="en-GB" dirty="0" smtClean="0"/>
              <a:t>DO NOT have a formal statistically informed method of selecting cases</a:t>
            </a:r>
            <a:endParaRPr lang="en-GB" dirty="0"/>
          </a:p>
          <a:p>
            <a:endParaRPr lang="en-GB" dirty="0" smtClean="0"/>
          </a:p>
          <a:p>
            <a:r>
              <a:rPr lang="en-GB" dirty="0" smtClean="0"/>
              <a:t>Are NOT statistically representative of the population of study </a:t>
            </a:r>
            <a:r>
              <a:rPr lang="en-GB" dirty="0" smtClean="0"/>
              <a:t>(</a:t>
            </a:r>
            <a:r>
              <a:rPr lang="en-GB" dirty="0" smtClean="0"/>
              <a:t>but might be sociologically informative) </a:t>
            </a:r>
          </a:p>
          <a:p>
            <a:pPr marL="0" indent="0">
              <a:buNone/>
            </a:pPr>
            <a:endParaRPr lang="en-GB" dirty="0" smtClean="0"/>
          </a:p>
        </p:txBody>
      </p:sp>
    </p:spTree>
    <p:extLst>
      <p:ext uri="{BB962C8B-B14F-4D97-AF65-F5344CB8AC3E}">
        <p14:creationId xmlns:p14="http://schemas.microsoft.com/office/powerpoint/2010/main" val="1287077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400" y="0"/>
            <a:ext cx="10515600" cy="1325563"/>
          </a:xfrm>
        </p:spPr>
        <p:txBody>
          <a:bodyPr/>
          <a:lstStyle/>
          <a:p>
            <a:r>
              <a:rPr lang="en-GB" dirty="0" smtClean="0"/>
              <a:t>Non-Probability Samples</a:t>
            </a:r>
            <a:endParaRPr lang="en-GB" dirty="0"/>
          </a:p>
        </p:txBody>
      </p:sp>
      <p:sp>
        <p:nvSpPr>
          <p:cNvPr id="3" name="Content Placeholder 2"/>
          <p:cNvSpPr>
            <a:spLocks noGrp="1"/>
          </p:cNvSpPr>
          <p:nvPr>
            <p:ph idx="1"/>
          </p:nvPr>
        </p:nvSpPr>
        <p:spPr>
          <a:xfrm>
            <a:off x="304800" y="1484538"/>
            <a:ext cx="11691257" cy="5373461"/>
          </a:xfrm>
        </p:spPr>
        <p:txBody>
          <a:bodyPr>
            <a:normAutofit/>
          </a:bodyPr>
          <a:lstStyle/>
          <a:p>
            <a:pPr marL="0" indent="0">
              <a:buNone/>
            </a:pPr>
            <a:endParaRPr lang="en-GB" dirty="0" smtClean="0"/>
          </a:p>
          <a:p>
            <a:pPr marL="0" indent="0">
              <a:buNone/>
            </a:pPr>
            <a:r>
              <a:rPr lang="en-GB" dirty="0"/>
              <a:t>The </a:t>
            </a:r>
            <a:r>
              <a:rPr lang="en-GB" i="1" dirty="0"/>
              <a:t>Great British Class Survey</a:t>
            </a:r>
            <a:r>
              <a:rPr lang="en-GB" dirty="0"/>
              <a:t> was carried out </a:t>
            </a:r>
            <a:r>
              <a:rPr lang="en-GB" dirty="0" smtClean="0"/>
              <a:t>online</a:t>
            </a:r>
          </a:p>
          <a:p>
            <a:pPr marL="0" indent="0">
              <a:buNone/>
            </a:pPr>
            <a:r>
              <a:rPr lang="en-GB" dirty="0" smtClean="0"/>
              <a:t>It </a:t>
            </a:r>
            <a:r>
              <a:rPr lang="en-GB" dirty="0"/>
              <a:t>was widely publicized by the BBC, and completed by 298,571 </a:t>
            </a:r>
            <a:r>
              <a:rPr lang="en-GB" dirty="0" smtClean="0"/>
              <a:t>participants </a:t>
            </a:r>
          </a:p>
          <a:p>
            <a:pPr marL="0" indent="0">
              <a:buNone/>
            </a:pPr>
            <a:r>
              <a:rPr lang="en-GB" dirty="0" smtClean="0"/>
              <a:t>The </a:t>
            </a:r>
            <a:r>
              <a:rPr lang="en-GB" dirty="0"/>
              <a:t>GBCS was a non-representative, non-random-sample </a:t>
            </a:r>
            <a:r>
              <a:rPr lang="en-GB" dirty="0" smtClean="0"/>
              <a:t>survey</a:t>
            </a:r>
            <a:endParaRPr lang="en-GB" dirty="0"/>
          </a:p>
          <a:p>
            <a:pPr marL="0" indent="0">
              <a:buNone/>
            </a:pPr>
            <a:endParaRPr lang="en-GB" dirty="0" smtClean="0"/>
          </a:p>
          <a:p>
            <a:pPr marL="0" indent="0">
              <a:buNone/>
            </a:pPr>
            <a:endParaRPr lang="en-GB" dirty="0" smtClean="0"/>
          </a:p>
          <a:p>
            <a:pPr marL="0" indent="0">
              <a:buNone/>
            </a:pPr>
            <a:r>
              <a:rPr lang="en-GB" dirty="0" smtClean="0"/>
              <a:t>The Burke and Hare analogy…</a:t>
            </a:r>
            <a:endParaRPr lang="en-GB" dirty="0"/>
          </a:p>
        </p:txBody>
      </p:sp>
      <p:pic>
        <p:nvPicPr>
          <p:cNvPr id="3076" name="Picture 4" descr="Hare and Burke draw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1247" y="4426665"/>
            <a:ext cx="2721969" cy="2264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962578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400" y="0"/>
            <a:ext cx="10515600" cy="1325563"/>
          </a:xfrm>
        </p:spPr>
        <p:txBody>
          <a:bodyPr/>
          <a:lstStyle/>
          <a:p>
            <a:r>
              <a:rPr lang="en-GB" dirty="0" smtClean="0"/>
              <a:t>Probability Samples</a:t>
            </a:r>
            <a:endParaRPr lang="en-GB" dirty="0"/>
          </a:p>
        </p:txBody>
      </p:sp>
      <p:sp>
        <p:nvSpPr>
          <p:cNvPr id="3" name="Content Placeholder 2"/>
          <p:cNvSpPr>
            <a:spLocks noGrp="1"/>
          </p:cNvSpPr>
          <p:nvPr>
            <p:ph idx="1"/>
          </p:nvPr>
        </p:nvSpPr>
        <p:spPr>
          <a:xfrm>
            <a:off x="283779" y="1505558"/>
            <a:ext cx="11712278" cy="5373461"/>
          </a:xfrm>
        </p:spPr>
        <p:txBody>
          <a:bodyPr>
            <a:normAutofit/>
          </a:bodyPr>
          <a:lstStyle/>
          <a:p>
            <a:pPr marL="0" indent="0">
              <a:buNone/>
            </a:pPr>
            <a:endParaRPr lang="en-GB" dirty="0" smtClean="0"/>
          </a:p>
          <a:p>
            <a:pPr marL="0" indent="0">
              <a:buNone/>
            </a:pPr>
            <a:r>
              <a:rPr lang="en-GB" dirty="0" smtClean="0"/>
              <a:t>Are designed to be statistically representative of the population of study</a:t>
            </a:r>
          </a:p>
          <a:p>
            <a:pPr marL="0" indent="0">
              <a:buNone/>
            </a:pPr>
            <a:endParaRPr lang="en-GB" dirty="0"/>
          </a:p>
          <a:p>
            <a:pPr marL="0" indent="0">
              <a:buNone/>
            </a:pPr>
            <a:endParaRPr lang="en-GB" dirty="0" smtClean="0"/>
          </a:p>
          <a:p>
            <a:pPr marL="0" indent="0">
              <a:buNone/>
            </a:pPr>
            <a:r>
              <a:rPr lang="en-GB" dirty="0" smtClean="0"/>
              <a:t>First used by Arthur Lyon </a:t>
            </a:r>
            <a:r>
              <a:rPr lang="en-GB" dirty="0" err="1" smtClean="0"/>
              <a:t>Bowley</a:t>
            </a:r>
            <a:r>
              <a:rPr lang="en-GB" dirty="0" smtClean="0"/>
              <a:t> in New Survey of London Life and Labour</a:t>
            </a:r>
            <a:endParaRPr lang="en-GB" dirty="0"/>
          </a:p>
        </p:txBody>
      </p:sp>
    </p:spTree>
    <p:extLst>
      <p:ext uri="{BB962C8B-B14F-4D97-AF65-F5344CB8AC3E}">
        <p14:creationId xmlns:p14="http://schemas.microsoft.com/office/powerpoint/2010/main" val="5496765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400" y="0"/>
            <a:ext cx="10515600" cy="1325563"/>
          </a:xfrm>
        </p:spPr>
        <p:txBody>
          <a:bodyPr/>
          <a:lstStyle/>
          <a:p>
            <a:r>
              <a:rPr lang="en-GB" dirty="0" smtClean="0"/>
              <a:t>Probability Samples</a:t>
            </a:r>
            <a:endParaRPr lang="en-GB" dirty="0"/>
          </a:p>
        </p:txBody>
      </p:sp>
      <p:sp>
        <p:nvSpPr>
          <p:cNvPr id="3" name="Content Placeholder 2"/>
          <p:cNvSpPr>
            <a:spLocks noGrp="1"/>
          </p:cNvSpPr>
          <p:nvPr>
            <p:ph idx="1"/>
          </p:nvPr>
        </p:nvSpPr>
        <p:spPr>
          <a:xfrm rot="20074460">
            <a:off x="123340" y="2767428"/>
            <a:ext cx="12151244" cy="1405807"/>
          </a:xfrm>
        </p:spPr>
        <p:txBody>
          <a:bodyPr>
            <a:normAutofit/>
          </a:bodyPr>
          <a:lstStyle/>
          <a:p>
            <a:pPr marL="0" indent="0">
              <a:buNone/>
            </a:pPr>
            <a:endParaRPr lang="en-GB" dirty="0" smtClean="0"/>
          </a:p>
          <a:p>
            <a:pPr marL="0" indent="0">
              <a:buNone/>
            </a:pPr>
            <a:r>
              <a:rPr lang="en-GB" b="1" i="1" dirty="0" smtClean="0">
                <a:solidFill>
                  <a:srgbClr val="C00000"/>
                </a:solidFill>
              </a:rPr>
              <a:t>Each case in the population has a ‘probability’ of being included in the sample</a:t>
            </a:r>
          </a:p>
          <a:p>
            <a:pPr marL="0" indent="0">
              <a:buNone/>
            </a:pPr>
            <a:endParaRPr lang="en-GB" dirty="0" smtClean="0"/>
          </a:p>
          <a:p>
            <a:pPr marL="0" indent="0">
              <a:buNone/>
            </a:pPr>
            <a:endParaRPr lang="en-GB" dirty="0"/>
          </a:p>
          <a:p>
            <a:pPr marL="0" indent="0">
              <a:buNone/>
            </a:pPr>
            <a:endParaRPr lang="en-GB" dirty="0" smtClean="0"/>
          </a:p>
        </p:txBody>
      </p:sp>
    </p:spTree>
    <p:extLst>
      <p:ext uri="{BB962C8B-B14F-4D97-AF65-F5344CB8AC3E}">
        <p14:creationId xmlns:p14="http://schemas.microsoft.com/office/powerpoint/2010/main" val="8371868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078" y="2331577"/>
            <a:ext cx="10515600" cy="1325563"/>
          </a:xfrm>
        </p:spPr>
        <p:txBody>
          <a:bodyPr>
            <a:normAutofit fontScale="90000"/>
          </a:bodyPr>
          <a:lstStyle/>
          <a:p>
            <a:r>
              <a:rPr lang="en-GB" dirty="0" smtClean="0"/>
              <a:t>Sampling Frame = list of population</a:t>
            </a:r>
            <a:br>
              <a:rPr lang="en-GB" dirty="0" smtClean="0"/>
            </a:br>
            <a:r>
              <a:rPr lang="en-GB" dirty="0" smtClean="0"/>
              <a:t/>
            </a:r>
            <a:br>
              <a:rPr lang="en-GB" dirty="0" smtClean="0"/>
            </a:br>
            <a:r>
              <a:rPr lang="en-GB" dirty="0"/>
              <a:t/>
            </a:r>
            <a:br>
              <a:rPr lang="en-GB" dirty="0"/>
            </a:br>
            <a:r>
              <a:rPr lang="en-GB" dirty="0" smtClean="0"/>
              <a:t>Sampling Fraction = ratio of sample to population</a:t>
            </a:r>
            <a:br>
              <a:rPr lang="en-GB" dirty="0" smtClean="0"/>
            </a:br>
            <a:endParaRPr lang="en-GB" dirty="0"/>
          </a:p>
        </p:txBody>
      </p:sp>
    </p:spTree>
    <p:extLst>
      <p:ext uri="{BB962C8B-B14F-4D97-AF65-F5344CB8AC3E}">
        <p14:creationId xmlns:p14="http://schemas.microsoft.com/office/powerpoint/2010/main" val="365545400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0299"/>
            <a:ext cx="10515600" cy="1325563"/>
          </a:xfrm>
        </p:spPr>
        <p:txBody>
          <a:bodyPr/>
          <a:lstStyle/>
          <a:p>
            <a:pPr algn="ctr"/>
            <a:r>
              <a:rPr lang="en-GB" dirty="0" smtClean="0"/>
              <a:t>Systematic Samples</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485862"/>
            <a:ext cx="10515600" cy="2919065"/>
          </a:xfrm>
        </p:spPr>
      </p:pic>
    </p:spTree>
    <p:extLst>
      <p:ext uri="{BB962C8B-B14F-4D97-AF65-F5344CB8AC3E}">
        <p14:creationId xmlns:p14="http://schemas.microsoft.com/office/powerpoint/2010/main" val="248351302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53067"/>
            <a:ext cx="10515600" cy="1325563"/>
          </a:xfrm>
        </p:spPr>
        <p:txBody>
          <a:bodyPr/>
          <a:lstStyle/>
          <a:p>
            <a:r>
              <a:rPr lang="en-GB" dirty="0" smtClean="0"/>
              <a:t>Simple Random Sample</a:t>
            </a:r>
            <a:endParaRPr lang="en-GB" dirty="0"/>
          </a:p>
        </p:txBody>
      </p:sp>
      <p:sp>
        <p:nvSpPr>
          <p:cNvPr id="5" name="Content Placeholder 4"/>
          <p:cNvSpPr>
            <a:spLocks noGrp="1"/>
          </p:cNvSpPr>
          <p:nvPr>
            <p:ph idx="1"/>
          </p:nvPr>
        </p:nvSpPr>
        <p:spPr>
          <a:xfrm>
            <a:off x="838200" y="1767568"/>
            <a:ext cx="10515600" cy="4351338"/>
          </a:xfrm>
        </p:spPr>
        <p:txBody>
          <a:bodyPr/>
          <a:lstStyle/>
          <a:p>
            <a:pPr marL="0" indent="0">
              <a:buNone/>
            </a:pPr>
            <a:r>
              <a:rPr lang="en-GB" dirty="0" smtClean="0"/>
              <a:t>Each case has an ‘equal and non-zero’ chance of inclusion</a:t>
            </a:r>
            <a:endParaRPr lang="en-GB" dirty="0"/>
          </a:p>
        </p:txBody>
      </p:sp>
      <p:pic>
        <p:nvPicPr>
          <p:cNvPr id="6"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2254" y="2506662"/>
            <a:ext cx="3813532" cy="4351338"/>
          </a:xfrm>
          <a:prstGeom prst="rect">
            <a:avLst/>
          </a:prstGeom>
        </p:spPr>
      </p:pic>
    </p:spTree>
    <p:extLst>
      <p:ext uri="{BB962C8B-B14F-4D97-AF65-F5344CB8AC3E}">
        <p14:creationId xmlns:p14="http://schemas.microsoft.com/office/powerpoint/2010/main" val="279290312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GB" dirty="0" smtClean="0"/>
              <a:t>Exercise 1</a:t>
            </a:r>
            <a:br>
              <a:rPr lang="en-GB" dirty="0" smtClean="0"/>
            </a:br>
            <a:r>
              <a:rPr lang="en-GB" dirty="0"/>
              <a:t/>
            </a:r>
            <a:br>
              <a:rPr lang="en-GB" dirty="0"/>
            </a:br>
            <a:r>
              <a:rPr lang="en-GB" dirty="0" smtClean="0"/>
              <a:t>Study Designs</a:t>
            </a:r>
            <a:endParaRPr lang="en-GB" dirty="0"/>
          </a:p>
        </p:txBody>
      </p:sp>
    </p:spTree>
    <p:extLst>
      <p:ext uri="{BB962C8B-B14F-4D97-AF65-F5344CB8AC3E}">
        <p14:creationId xmlns:p14="http://schemas.microsoft.com/office/powerpoint/2010/main" val="163204300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325"/>
            <a:ext cx="10515600" cy="1325563"/>
          </a:xfrm>
        </p:spPr>
        <p:txBody>
          <a:bodyPr/>
          <a:lstStyle/>
          <a:p>
            <a:r>
              <a:rPr lang="en-GB" dirty="0" smtClean="0"/>
              <a:t>A Systematic Sample</a:t>
            </a:r>
            <a:endParaRPr lang="en-GB" dirty="0"/>
          </a:p>
        </p:txBody>
      </p:sp>
      <p:sp>
        <p:nvSpPr>
          <p:cNvPr id="3" name="Content Placeholder 2"/>
          <p:cNvSpPr>
            <a:spLocks noGrp="1"/>
          </p:cNvSpPr>
          <p:nvPr>
            <p:ph idx="1"/>
          </p:nvPr>
        </p:nvSpPr>
        <p:spPr>
          <a:xfrm>
            <a:off x="345222" y="1325298"/>
            <a:ext cx="4524827" cy="5192459"/>
          </a:xfrm>
        </p:spPr>
        <p:txBody>
          <a:bodyPr>
            <a:normAutofit/>
          </a:bodyPr>
          <a:lstStyle/>
          <a:p>
            <a:pPr marL="514350" indent="-514350">
              <a:buFont typeface="+mj-lt"/>
              <a:buAutoNum type="arabicPeriod"/>
            </a:pPr>
            <a:r>
              <a:rPr lang="en-GB" dirty="0" smtClean="0"/>
              <a:t>Buttons</a:t>
            </a:r>
            <a:endParaRPr lang="en-GB" dirty="0" smtClean="0"/>
          </a:p>
          <a:p>
            <a:pPr marL="514350" indent="-514350">
              <a:buFont typeface="+mj-lt"/>
              <a:buAutoNum type="arabicPeriod"/>
            </a:pPr>
            <a:r>
              <a:rPr lang="en-GB" dirty="0" smtClean="0"/>
              <a:t>Cinderella</a:t>
            </a:r>
            <a:endParaRPr lang="en-GB" dirty="0" smtClean="0"/>
          </a:p>
          <a:p>
            <a:pPr marL="514350" indent="-514350">
              <a:buFont typeface="+mj-lt"/>
              <a:buAutoNum type="arabicPeriod"/>
            </a:pPr>
            <a:r>
              <a:rPr lang="en-GB" dirty="0" smtClean="0"/>
              <a:t>Robin Hood</a:t>
            </a:r>
            <a:endParaRPr lang="en-GB" dirty="0" smtClean="0"/>
          </a:p>
          <a:p>
            <a:pPr marL="514350" indent="-514350">
              <a:buFont typeface="+mj-lt"/>
              <a:buAutoNum type="arabicPeriod"/>
            </a:pPr>
            <a:r>
              <a:rPr lang="en-GB" dirty="0" smtClean="0"/>
              <a:t>Sleeping Beauty</a:t>
            </a:r>
            <a:endParaRPr lang="en-GB" dirty="0" smtClean="0"/>
          </a:p>
          <a:p>
            <a:pPr marL="514350" indent="-514350">
              <a:buFont typeface="+mj-lt"/>
              <a:buAutoNum type="arabicPeriod"/>
            </a:pPr>
            <a:r>
              <a:rPr lang="en-GB" dirty="0" smtClean="0"/>
              <a:t>Prince Charming</a:t>
            </a:r>
            <a:endParaRPr lang="en-GB" dirty="0" smtClean="0"/>
          </a:p>
          <a:p>
            <a:pPr marL="514350" indent="-514350">
              <a:buFont typeface="+mj-lt"/>
              <a:buAutoNum type="arabicPeriod"/>
            </a:pPr>
            <a:r>
              <a:rPr lang="en-GB" dirty="0" smtClean="0"/>
              <a:t>Snow White</a:t>
            </a:r>
            <a:endParaRPr lang="en-GB" dirty="0" smtClean="0"/>
          </a:p>
          <a:p>
            <a:pPr marL="514350" indent="-514350">
              <a:buFont typeface="+mj-lt"/>
              <a:buAutoNum type="arabicPeriod"/>
            </a:pPr>
            <a:r>
              <a:rPr lang="en-GB" dirty="0" smtClean="0"/>
              <a:t>Aladdin</a:t>
            </a:r>
          </a:p>
          <a:p>
            <a:pPr marL="514350" indent="-514350">
              <a:buFont typeface="+mj-lt"/>
              <a:buAutoNum type="arabicPeriod"/>
            </a:pPr>
            <a:r>
              <a:rPr lang="en-GB" dirty="0" smtClean="0"/>
              <a:t>Little Red Riding Hood</a:t>
            </a:r>
          </a:p>
          <a:p>
            <a:pPr marL="514350" indent="-514350">
              <a:buFont typeface="+mj-lt"/>
              <a:buAutoNum type="arabicPeriod"/>
            </a:pPr>
            <a:r>
              <a:rPr lang="en-GB" dirty="0" smtClean="0"/>
              <a:t>Peter Pan</a:t>
            </a:r>
          </a:p>
          <a:p>
            <a:pPr marL="514350" indent="-514350">
              <a:buFont typeface="+mj-lt"/>
              <a:buAutoNum type="arabicPeriod"/>
            </a:pPr>
            <a:r>
              <a:rPr lang="en-GB" dirty="0" smtClean="0"/>
              <a:t>Goldilocks</a:t>
            </a:r>
          </a:p>
          <a:p>
            <a:pPr marL="514350" indent="-514350">
              <a:buFont typeface="+mj-lt"/>
              <a:buAutoNum type="arabicPeriod"/>
            </a:pPr>
            <a:endParaRPr lang="en-GB" dirty="0" smtClean="0"/>
          </a:p>
          <a:p>
            <a:pPr marL="514350" indent="-514350">
              <a:buFont typeface="+mj-lt"/>
              <a:buAutoNum type="arabicPeriod"/>
            </a:pPr>
            <a:endParaRPr lang="en-GB" dirty="0" smtClean="0"/>
          </a:p>
        </p:txBody>
      </p:sp>
      <p:sp>
        <p:nvSpPr>
          <p:cNvPr id="4" name="TextBox 3"/>
          <p:cNvSpPr txBox="1"/>
          <p:nvPr/>
        </p:nvSpPr>
        <p:spPr>
          <a:xfrm>
            <a:off x="6282813" y="3147025"/>
            <a:ext cx="5188389" cy="707886"/>
          </a:xfrm>
          <a:prstGeom prst="rect">
            <a:avLst/>
          </a:prstGeom>
          <a:noFill/>
        </p:spPr>
        <p:txBody>
          <a:bodyPr wrap="square" rtlCol="0">
            <a:spAutoFit/>
          </a:bodyPr>
          <a:lstStyle/>
          <a:p>
            <a:r>
              <a:rPr lang="en-GB" sz="4000" dirty="0" smtClean="0"/>
              <a:t>Sampling Fractions 1/2</a:t>
            </a:r>
            <a:endParaRPr lang="en-GB" sz="4000" dirty="0"/>
          </a:p>
        </p:txBody>
      </p:sp>
    </p:spTree>
    <p:extLst>
      <p:ext uri="{BB962C8B-B14F-4D97-AF65-F5344CB8AC3E}">
        <p14:creationId xmlns:p14="http://schemas.microsoft.com/office/powerpoint/2010/main" val="396979052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325"/>
            <a:ext cx="10515600" cy="1325563"/>
          </a:xfrm>
        </p:spPr>
        <p:txBody>
          <a:bodyPr/>
          <a:lstStyle/>
          <a:p>
            <a:r>
              <a:rPr lang="en-GB" dirty="0" smtClean="0"/>
              <a:t>A Systematic Sample</a:t>
            </a:r>
            <a:endParaRPr lang="en-GB" dirty="0"/>
          </a:p>
        </p:txBody>
      </p:sp>
      <p:sp>
        <p:nvSpPr>
          <p:cNvPr id="3" name="Content Placeholder 2"/>
          <p:cNvSpPr>
            <a:spLocks noGrp="1"/>
          </p:cNvSpPr>
          <p:nvPr>
            <p:ph idx="1"/>
          </p:nvPr>
        </p:nvSpPr>
        <p:spPr>
          <a:xfrm>
            <a:off x="345222" y="1325298"/>
            <a:ext cx="4524827" cy="5192459"/>
          </a:xfrm>
        </p:spPr>
        <p:txBody>
          <a:bodyPr>
            <a:normAutofit/>
          </a:bodyPr>
          <a:lstStyle/>
          <a:p>
            <a:pPr marL="514350" indent="-514350">
              <a:buFont typeface="+mj-lt"/>
              <a:buAutoNum type="arabicPeriod"/>
            </a:pPr>
            <a:r>
              <a:rPr lang="en-GB" dirty="0" smtClean="0"/>
              <a:t>Buttons</a:t>
            </a:r>
            <a:endParaRPr lang="en-GB" dirty="0" smtClean="0"/>
          </a:p>
          <a:p>
            <a:pPr marL="514350" indent="-514350">
              <a:buFont typeface="+mj-lt"/>
              <a:buAutoNum type="arabicPeriod"/>
            </a:pPr>
            <a:r>
              <a:rPr lang="en-GB" dirty="0" smtClean="0">
                <a:solidFill>
                  <a:srgbClr val="FF0000"/>
                </a:solidFill>
              </a:rPr>
              <a:t>Cinderella</a:t>
            </a:r>
            <a:endParaRPr lang="en-GB" dirty="0" smtClean="0">
              <a:solidFill>
                <a:srgbClr val="FF0000"/>
              </a:solidFill>
            </a:endParaRPr>
          </a:p>
          <a:p>
            <a:pPr marL="514350" indent="-514350">
              <a:buFont typeface="+mj-lt"/>
              <a:buAutoNum type="arabicPeriod"/>
            </a:pPr>
            <a:r>
              <a:rPr lang="en-GB" dirty="0" smtClean="0"/>
              <a:t>Robin Hood</a:t>
            </a:r>
            <a:endParaRPr lang="en-GB" dirty="0" smtClean="0"/>
          </a:p>
          <a:p>
            <a:pPr marL="514350" indent="-514350">
              <a:buFont typeface="+mj-lt"/>
              <a:buAutoNum type="arabicPeriod"/>
            </a:pPr>
            <a:r>
              <a:rPr lang="en-GB" dirty="0" smtClean="0">
                <a:solidFill>
                  <a:srgbClr val="FF0000"/>
                </a:solidFill>
              </a:rPr>
              <a:t>Sleeping Beauty</a:t>
            </a:r>
            <a:endParaRPr lang="en-GB" dirty="0" smtClean="0">
              <a:solidFill>
                <a:srgbClr val="FF0000"/>
              </a:solidFill>
            </a:endParaRPr>
          </a:p>
          <a:p>
            <a:pPr marL="514350" indent="-514350">
              <a:buFont typeface="+mj-lt"/>
              <a:buAutoNum type="arabicPeriod"/>
            </a:pPr>
            <a:r>
              <a:rPr lang="en-GB" dirty="0" smtClean="0"/>
              <a:t>Prince Charming</a:t>
            </a:r>
            <a:endParaRPr lang="en-GB" dirty="0" smtClean="0"/>
          </a:p>
          <a:p>
            <a:pPr marL="514350" indent="-514350">
              <a:buFont typeface="+mj-lt"/>
              <a:buAutoNum type="arabicPeriod"/>
            </a:pPr>
            <a:r>
              <a:rPr lang="en-GB" dirty="0" smtClean="0">
                <a:solidFill>
                  <a:srgbClr val="FF0000"/>
                </a:solidFill>
              </a:rPr>
              <a:t>Snow White</a:t>
            </a:r>
            <a:endParaRPr lang="en-GB" dirty="0" smtClean="0">
              <a:solidFill>
                <a:srgbClr val="FF0000"/>
              </a:solidFill>
            </a:endParaRPr>
          </a:p>
          <a:p>
            <a:pPr marL="514350" indent="-514350">
              <a:buFont typeface="+mj-lt"/>
              <a:buAutoNum type="arabicPeriod"/>
            </a:pPr>
            <a:r>
              <a:rPr lang="en-GB" dirty="0" smtClean="0"/>
              <a:t>Aladdin</a:t>
            </a:r>
          </a:p>
          <a:p>
            <a:pPr marL="514350" indent="-514350">
              <a:buFont typeface="+mj-lt"/>
              <a:buAutoNum type="arabicPeriod"/>
            </a:pPr>
            <a:r>
              <a:rPr lang="en-GB" dirty="0" smtClean="0">
                <a:solidFill>
                  <a:srgbClr val="FF0000"/>
                </a:solidFill>
              </a:rPr>
              <a:t>Little Red Riding Hood</a:t>
            </a:r>
          </a:p>
          <a:p>
            <a:pPr marL="514350" indent="-514350">
              <a:buFont typeface="+mj-lt"/>
              <a:buAutoNum type="arabicPeriod"/>
            </a:pPr>
            <a:r>
              <a:rPr lang="en-GB" dirty="0" smtClean="0"/>
              <a:t>Peter Pan</a:t>
            </a:r>
          </a:p>
          <a:p>
            <a:pPr marL="514350" indent="-514350">
              <a:buFont typeface="+mj-lt"/>
              <a:buAutoNum type="arabicPeriod"/>
            </a:pPr>
            <a:r>
              <a:rPr lang="en-GB" dirty="0" smtClean="0">
                <a:solidFill>
                  <a:srgbClr val="FF0000"/>
                </a:solidFill>
              </a:rPr>
              <a:t>Goldilocks</a:t>
            </a:r>
          </a:p>
          <a:p>
            <a:pPr marL="514350" indent="-514350">
              <a:buFont typeface="+mj-lt"/>
              <a:buAutoNum type="arabicPeriod"/>
            </a:pPr>
            <a:endParaRPr lang="en-GB" dirty="0" smtClean="0"/>
          </a:p>
          <a:p>
            <a:pPr marL="514350" indent="-514350">
              <a:buFont typeface="+mj-lt"/>
              <a:buAutoNum type="arabicPeriod"/>
            </a:pPr>
            <a:endParaRPr lang="en-GB" dirty="0" smtClean="0"/>
          </a:p>
        </p:txBody>
      </p:sp>
      <p:sp>
        <p:nvSpPr>
          <p:cNvPr id="4" name="TextBox 3"/>
          <p:cNvSpPr txBox="1"/>
          <p:nvPr/>
        </p:nvSpPr>
        <p:spPr>
          <a:xfrm>
            <a:off x="6282813" y="3147025"/>
            <a:ext cx="5188389" cy="707886"/>
          </a:xfrm>
          <a:prstGeom prst="rect">
            <a:avLst/>
          </a:prstGeom>
          <a:noFill/>
        </p:spPr>
        <p:txBody>
          <a:bodyPr wrap="square" rtlCol="0">
            <a:spAutoFit/>
          </a:bodyPr>
          <a:lstStyle/>
          <a:p>
            <a:r>
              <a:rPr lang="en-GB" sz="4000" dirty="0" smtClean="0"/>
              <a:t>Sampling Fractions 1/2</a:t>
            </a:r>
            <a:endParaRPr lang="en-GB" sz="4000" dirty="0"/>
          </a:p>
        </p:txBody>
      </p:sp>
    </p:spTree>
    <p:extLst>
      <p:ext uri="{BB962C8B-B14F-4D97-AF65-F5344CB8AC3E}">
        <p14:creationId xmlns:p14="http://schemas.microsoft.com/office/powerpoint/2010/main" val="9808526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Complex Social Surveys Good Points</a:t>
            </a:r>
            <a:endParaRPr lang="en-GB" dirty="0"/>
          </a:p>
        </p:txBody>
      </p:sp>
      <p:sp>
        <p:nvSpPr>
          <p:cNvPr id="3" name="Content Placeholder 2"/>
          <p:cNvSpPr>
            <a:spLocks noGrp="1"/>
          </p:cNvSpPr>
          <p:nvPr>
            <p:ph idx="1"/>
          </p:nvPr>
        </p:nvSpPr>
        <p:spPr/>
        <p:txBody>
          <a:bodyPr/>
          <a:lstStyle/>
          <a:p>
            <a:pPr>
              <a:lnSpc>
                <a:spcPct val="150000"/>
              </a:lnSpc>
            </a:pPr>
            <a:r>
              <a:rPr lang="en-GB" dirty="0" smtClean="0"/>
              <a:t>Multipurpose (omnibus)</a:t>
            </a:r>
          </a:p>
          <a:p>
            <a:pPr>
              <a:lnSpc>
                <a:spcPct val="150000"/>
              </a:lnSpc>
            </a:pPr>
            <a:r>
              <a:rPr lang="en-GB" dirty="0" smtClean="0"/>
              <a:t>Nationally representative</a:t>
            </a:r>
          </a:p>
          <a:p>
            <a:pPr>
              <a:lnSpc>
                <a:spcPct val="150000"/>
              </a:lnSpc>
            </a:pPr>
            <a:r>
              <a:rPr lang="en-GB" dirty="0" smtClean="0"/>
              <a:t>Support analyses of subpopulations</a:t>
            </a:r>
          </a:p>
          <a:p>
            <a:pPr>
              <a:lnSpc>
                <a:spcPct val="150000"/>
              </a:lnSpc>
            </a:pPr>
            <a:r>
              <a:rPr lang="en-GB" dirty="0" smtClean="0"/>
              <a:t>Support analysis of social change / social stability</a:t>
            </a:r>
          </a:p>
          <a:p>
            <a:pPr marL="0" indent="0">
              <a:buNone/>
            </a:pPr>
            <a:endParaRPr lang="en-GB" dirty="0"/>
          </a:p>
        </p:txBody>
      </p:sp>
    </p:spTree>
    <p:extLst>
      <p:ext uri="{BB962C8B-B14F-4D97-AF65-F5344CB8AC3E}">
        <p14:creationId xmlns:p14="http://schemas.microsoft.com/office/powerpoint/2010/main" val="1176217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109" y="60326"/>
            <a:ext cx="11562735" cy="1438866"/>
          </a:xfrm>
        </p:spPr>
        <p:txBody>
          <a:bodyPr>
            <a:normAutofit/>
          </a:bodyPr>
          <a:lstStyle/>
          <a:p>
            <a:r>
              <a:rPr lang="en-GB" dirty="0" smtClean="0"/>
              <a:t>A Simple </a:t>
            </a:r>
            <a:r>
              <a:rPr lang="en-GB" dirty="0"/>
              <a:t>Random </a:t>
            </a:r>
            <a:r>
              <a:rPr lang="en-GB" dirty="0" smtClean="0"/>
              <a:t>Sample</a:t>
            </a:r>
            <a:br>
              <a:rPr lang="en-GB" dirty="0" smtClean="0"/>
            </a:br>
            <a:r>
              <a:rPr lang="en-GB" sz="2700" dirty="0" smtClean="0"/>
              <a:t>http</a:t>
            </a:r>
            <a:r>
              <a:rPr lang="en-GB" sz="2700" dirty="0"/>
              <a:t>://stattrek.com/statistics/random-number-generator.aspx</a:t>
            </a:r>
          </a:p>
        </p:txBody>
      </p:sp>
      <p:sp>
        <p:nvSpPr>
          <p:cNvPr id="4" name="TextBox 3"/>
          <p:cNvSpPr txBox="1"/>
          <p:nvPr/>
        </p:nvSpPr>
        <p:spPr>
          <a:xfrm>
            <a:off x="6282813" y="3147025"/>
            <a:ext cx="5188389" cy="707886"/>
          </a:xfrm>
          <a:prstGeom prst="rect">
            <a:avLst/>
          </a:prstGeom>
          <a:noFill/>
        </p:spPr>
        <p:txBody>
          <a:bodyPr wrap="square" rtlCol="0">
            <a:spAutoFit/>
          </a:bodyPr>
          <a:lstStyle/>
          <a:p>
            <a:r>
              <a:rPr lang="en-GB" sz="4000" dirty="0" smtClean="0"/>
              <a:t>Sampling Fractions 1/2</a:t>
            </a:r>
            <a:endParaRPr lang="en-GB" sz="4000" dirty="0"/>
          </a:p>
        </p:txBody>
      </p:sp>
      <p:sp>
        <p:nvSpPr>
          <p:cNvPr id="6" name="Content Placeholder 2"/>
          <p:cNvSpPr txBox="1">
            <a:spLocks/>
          </p:cNvSpPr>
          <p:nvPr/>
        </p:nvSpPr>
        <p:spPr>
          <a:xfrm>
            <a:off x="366487" y="1665541"/>
            <a:ext cx="4524827" cy="5192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GB" dirty="0" smtClean="0"/>
              <a:t>Buttons</a:t>
            </a:r>
          </a:p>
          <a:p>
            <a:pPr marL="514350" indent="-514350">
              <a:buFont typeface="+mj-lt"/>
              <a:buAutoNum type="arabicPeriod"/>
            </a:pPr>
            <a:r>
              <a:rPr lang="en-GB" dirty="0" smtClean="0"/>
              <a:t>Cinderella</a:t>
            </a:r>
          </a:p>
          <a:p>
            <a:pPr marL="514350" indent="-514350">
              <a:buFont typeface="+mj-lt"/>
              <a:buAutoNum type="arabicPeriod"/>
            </a:pPr>
            <a:r>
              <a:rPr lang="en-GB" dirty="0" smtClean="0"/>
              <a:t>Robin Hood</a:t>
            </a:r>
          </a:p>
          <a:p>
            <a:pPr marL="514350" indent="-514350">
              <a:buFont typeface="+mj-lt"/>
              <a:buAutoNum type="arabicPeriod"/>
            </a:pPr>
            <a:r>
              <a:rPr lang="en-GB" dirty="0" smtClean="0"/>
              <a:t>Sleeping Beauty</a:t>
            </a:r>
          </a:p>
          <a:p>
            <a:pPr marL="514350" indent="-514350">
              <a:buFont typeface="+mj-lt"/>
              <a:buAutoNum type="arabicPeriod"/>
            </a:pPr>
            <a:r>
              <a:rPr lang="en-GB" dirty="0" smtClean="0"/>
              <a:t>Prince Charming</a:t>
            </a:r>
          </a:p>
          <a:p>
            <a:pPr marL="514350" indent="-514350">
              <a:buFont typeface="+mj-lt"/>
              <a:buAutoNum type="arabicPeriod"/>
            </a:pPr>
            <a:r>
              <a:rPr lang="en-GB" dirty="0" smtClean="0"/>
              <a:t>Snow White</a:t>
            </a:r>
          </a:p>
          <a:p>
            <a:pPr marL="514350" indent="-514350">
              <a:buFont typeface="+mj-lt"/>
              <a:buAutoNum type="arabicPeriod"/>
            </a:pPr>
            <a:r>
              <a:rPr lang="en-GB" dirty="0" smtClean="0"/>
              <a:t>Aladdin</a:t>
            </a:r>
          </a:p>
          <a:p>
            <a:pPr marL="514350" indent="-514350">
              <a:buFont typeface="+mj-lt"/>
              <a:buAutoNum type="arabicPeriod"/>
            </a:pPr>
            <a:r>
              <a:rPr lang="en-GB" dirty="0" smtClean="0"/>
              <a:t>Little Red Riding Hood</a:t>
            </a:r>
          </a:p>
          <a:p>
            <a:pPr marL="514350" indent="-514350">
              <a:buFont typeface="+mj-lt"/>
              <a:buAutoNum type="arabicPeriod"/>
            </a:pPr>
            <a:r>
              <a:rPr lang="en-GB" dirty="0" smtClean="0"/>
              <a:t>Peter Pan</a:t>
            </a:r>
          </a:p>
          <a:p>
            <a:pPr marL="514350" indent="-514350">
              <a:buFont typeface="+mj-lt"/>
              <a:buAutoNum type="arabicPeriod"/>
            </a:pPr>
            <a:r>
              <a:rPr lang="en-GB" dirty="0" smtClean="0"/>
              <a:t>Goldilocks</a:t>
            </a:r>
          </a:p>
          <a:p>
            <a:pPr marL="514350" indent="-514350">
              <a:buFont typeface="+mj-lt"/>
              <a:buAutoNum type="arabicPeriod"/>
            </a:pPr>
            <a:endParaRPr lang="en-GB" dirty="0" smtClean="0"/>
          </a:p>
          <a:p>
            <a:pPr marL="514350" indent="-514350">
              <a:buFont typeface="+mj-lt"/>
              <a:buAutoNum type="arabicPeriod"/>
            </a:pPr>
            <a:endParaRPr lang="en-GB" dirty="0" smtClean="0"/>
          </a:p>
        </p:txBody>
      </p:sp>
    </p:spTree>
    <p:extLst>
      <p:ext uri="{BB962C8B-B14F-4D97-AF65-F5344CB8AC3E}">
        <p14:creationId xmlns:p14="http://schemas.microsoft.com/office/powerpoint/2010/main" val="75845041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END OF EXERCISE</a:t>
            </a:r>
            <a:endParaRPr lang="en-GB" dirty="0"/>
          </a:p>
        </p:txBody>
      </p:sp>
      <p:sp>
        <p:nvSpPr>
          <p:cNvPr id="3" name="Content Placeholder 2"/>
          <p:cNvSpPr>
            <a:spLocks noGrp="1"/>
          </p:cNvSpPr>
          <p:nvPr>
            <p:ph idx="1"/>
          </p:nvPr>
        </p:nvSpPr>
        <p:spPr/>
        <p:txBody>
          <a:bodyPr/>
          <a:lstStyle/>
          <a:p>
            <a:endParaRPr lang="en-GB"/>
          </a:p>
        </p:txBody>
      </p:sp>
    </p:spTree>
    <p:extLst>
      <p:ext uri="{BB962C8B-B14F-4D97-AF65-F5344CB8AC3E}">
        <p14:creationId xmlns:p14="http://schemas.microsoft.com/office/powerpoint/2010/main" val="80502724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GB" dirty="0" smtClean="0"/>
              <a:t>Part </a:t>
            </a:r>
            <a:r>
              <a:rPr lang="en-GB" dirty="0" smtClean="0"/>
              <a:t>0 </a:t>
            </a:r>
            <a:r>
              <a:rPr lang="en-GB" dirty="0" smtClean="0"/>
              <a:t/>
            </a:r>
            <a:br>
              <a:rPr lang="en-GB" dirty="0" smtClean="0"/>
            </a:br>
            <a:r>
              <a:rPr lang="en-GB" dirty="0"/>
              <a:t/>
            </a:r>
            <a:br>
              <a:rPr lang="en-GB" dirty="0"/>
            </a:br>
            <a:r>
              <a:rPr lang="en-GB" dirty="0" smtClean="0"/>
              <a:t>Selecting Samples</a:t>
            </a:r>
            <a:endParaRPr lang="en-GB" dirty="0"/>
          </a:p>
        </p:txBody>
      </p:sp>
    </p:spTree>
    <p:extLst>
      <p:ext uri="{BB962C8B-B14F-4D97-AF65-F5344CB8AC3E}">
        <p14:creationId xmlns:p14="http://schemas.microsoft.com/office/powerpoint/2010/main" val="341909935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53067"/>
            <a:ext cx="10515600" cy="1325563"/>
          </a:xfrm>
        </p:spPr>
        <p:txBody>
          <a:bodyPr/>
          <a:lstStyle/>
          <a:p>
            <a:r>
              <a:rPr lang="en-GB" dirty="0" smtClean="0"/>
              <a:t>Simple Random Samples</a:t>
            </a:r>
            <a:endParaRPr lang="en-GB" dirty="0"/>
          </a:p>
        </p:txBody>
      </p:sp>
      <p:sp>
        <p:nvSpPr>
          <p:cNvPr id="5" name="Content Placeholder 4"/>
          <p:cNvSpPr>
            <a:spLocks noGrp="1"/>
          </p:cNvSpPr>
          <p:nvPr>
            <p:ph idx="1"/>
          </p:nvPr>
        </p:nvSpPr>
        <p:spPr>
          <a:xfrm>
            <a:off x="838200" y="1767568"/>
            <a:ext cx="10515600" cy="4351338"/>
          </a:xfrm>
        </p:spPr>
        <p:txBody>
          <a:bodyPr/>
          <a:lstStyle/>
          <a:p>
            <a:pPr marL="0" indent="0">
              <a:buNone/>
            </a:pPr>
            <a:r>
              <a:rPr lang="en-GB" dirty="0" smtClean="0"/>
              <a:t>Each case has an ‘equal and non-zero’ chance of inclusion</a:t>
            </a:r>
          </a:p>
          <a:p>
            <a:pPr marL="0" indent="0">
              <a:buNone/>
            </a:pPr>
            <a:endParaRPr lang="en-GB" dirty="0"/>
          </a:p>
          <a:p>
            <a:pPr marL="0" indent="0">
              <a:buNone/>
            </a:pPr>
            <a:r>
              <a:rPr lang="en-GB" dirty="0" smtClean="0"/>
              <a:t>A high degree of representativeness…</a:t>
            </a:r>
          </a:p>
          <a:p>
            <a:pPr marL="0" indent="0">
              <a:buNone/>
            </a:pPr>
            <a:endParaRPr lang="en-GB" dirty="0" smtClean="0"/>
          </a:p>
          <a:p>
            <a:pPr marL="0" indent="0">
              <a:buNone/>
            </a:pPr>
            <a:endParaRPr lang="en-GB" dirty="0" smtClean="0"/>
          </a:p>
          <a:p>
            <a:pPr marL="0" indent="0">
              <a:buNone/>
            </a:pPr>
            <a:endParaRPr lang="en-GB" dirty="0"/>
          </a:p>
          <a:p>
            <a:pPr marL="0" indent="0">
              <a:buNone/>
            </a:pPr>
            <a:endParaRPr lang="en-GB" dirty="0"/>
          </a:p>
        </p:txBody>
      </p:sp>
    </p:spTree>
    <p:extLst>
      <p:ext uri="{BB962C8B-B14F-4D97-AF65-F5344CB8AC3E}">
        <p14:creationId xmlns:p14="http://schemas.microsoft.com/office/powerpoint/2010/main" val="46949959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53067"/>
            <a:ext cx="10515600" cy="1325563"/>
          </a:xfrm>
        </p:spPr>
        <p:txBody>
          <a:bodyPr/>
          <a:lstStyle/>
          <a:p>
            <a:r>
              <a:rPr lang="en-GB" dirty="0" smtClean="0"/>
              <a:t>Simple </a:t>
            </a:r>
            <a:r>
              <a:rPr lang="en-GB" smtClean="0"/>
              <a:t>Random Samples</a:t>
            </a:r>
            <a:endParaRPr lang="en-GB" dirty="0"/>
          </a:p>
        </p:txBody>
      </p:sp>
      <p:sp>
        <p:nvSpPr>
          <p:cNvPr id="5" name="Content Placeholder 4"/>
          <p:cNvSpPr>
            <a:spLocks noGrp="1"/>
          </p:cNvSpPr>
          <p:nvPr>
            <p:ph idx="1"/>
          </p:nvPr>
        </p:nvSpPr>
        <p:spPr>
          <a:xfrm>
            <a:off x="365234" y="1704506"/>
            <a:ext cx="10515600" cy="4351338"/>
          </a:xfrm>
        </p:spPr>
        <p:txBody>
          <a:bodyPr/>
          <a:lstStyle/>
          <a:p>
            <a:r>
              <a:rPr lang="en-GB" dirty="0" smtClean="0"/>
              <a:t>Each case has an ‘equal and non-zero’ chance of inclusion</a:t>
            </a:r>
          </a:p>
          <a:p>
            <a:endParaRPr lang="en-GB" dirty="0"/>
          </a:p>
          <a:p>
            <a:r>
              <a:rPr lang="en-GB" dirty="0" smtClean="0"/>
              <a:t>A high degree of representativeness…</a:t>
            </a:r>
          </a:p>
          <a:p>
            <a:endParaRPr lang="en-GB" dirty="0" smtClean="0"/>
          </a:p>
          <a:p>
            <a:r>
              <a:rPr lang="en-GB" dirty="0" smtClean="0"/>
              <a:t>Random selection greatly reduces selection biases</a:t>
            </a:r>
          </a:p>
          <a:p>
            <a:endParaRPr lang="en-GB" dirty="0" smtClean="0"/>
          </a:p>
          <a:p>
            <a:r>
              <a:rPr lang="en-GB" dirty="0" smtClean="0"/>
              <a:t>Inference from the ‘sample’ data can be drawn about the population</a:t>
            </a:r>
          </a:p>
          <a:p>
            <a:pPr marL="0" indent="0">
              <a:buNone/>
            </a:pPr>
            <a:endParaRPr lang="en-GB" dirty="0" smtClean="0"/>
          </a:p>
          <a:p>
            <a:pPr marL="0" indent="0">
              <a:buNone/>
            </a:pPr>
            <a:endParaRPr lang="en-GB" dirty="0"/>
          </a:p>
          <a:p>
            <a:pPr marL="0" indent="0">
              <a:buNone/>
            </a:pPr>
            <a:endParaRPr lang="en-GB" dirty="0"/>
          </a:p>
        </p:txBody>
      </p:sp>
    </p:spTree>
    <p:extLst>
      <p:ext uri="{BB962C8B-B14F-4D97-AF65-F5344CB8AC3E}">
        <p14:creationId xmlns:p14="http://schemas.microsoft.com/office/powerpoint/2010/main" val="196530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935" y="88679"/>
            <a:ext cx="10515600" cy="1325563"/>
          </a:xfrm>
        </p:spPr>
        <p:txBody>
          <a:bodyPr/>
          <a:lstStyle/>
          <a:p>
            <a:pPr algn="ctr"/>
            <a:r>
              <a:rPr lang="en-GB" dirty="0" smtClean="0"/>
              <a:t>Not a simple random sample</a:t>
            </a:r>
            <a:endParaRPr lang="en-GB" dirty="0"/>
          </a:p>
        </p:txBody>
      </p:sp>
      <p:pic>
        <p:nvPicPr>
          <p:cNvPr id="1026" name="Picture 2" descr="early marketing resear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4422" y="2497100"/>
            <a:ext cx="5000625" cy="4010026"/>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
          </p:nvPr>
        </p:nvSpPr>
        <p:spPr>
          <a:xfrm>
            <a:off x="1254642" y="1542394"/>
            <a:ext cx="10937358" cy="848041"/>
          </a:xfrm>
        </p:spPr>
        <p:txBody>
          <a:bodyPr>
            <a:normAutofit/>
          </a:bodyPr>
          <a:lstStyle/>
          <a:p>
            <a:pPr marL="0" indent="0">
              <a:buNone/>
            </a:pPr>
            <a:r>
              <a:rPr lang="en-GB" dirty="0" smtClean="0"/>
              <a:t>Each case does not have an ‘equal and non-zero’ chance of inclusion</a:t>
            </a:r>
          </a:p>
          <a:p>
            <a:pPr marL="0" indent="0">
              <a:buNone/>
            </a:pPr>
            <a:endParaRPr lang="en-GB" dirty="0"/>
          </a:p>
          <a:p>
            <a:pPr marL="0" indent="0">
              <a:buNone/>
            </a:pPr>
            <a:endParaRPr lang="en-GB" dirty="0" smtClean="0"/>
          </a:p>
          <a:p>
            <a:pPr marL="0" indent="0">
              <a:buNone/>
            </a:pPr>
            <a:endParaRPr lang="en-GB" dirty="0" smtClean="0"/>
          </a:p>
          <a:p>
            <a:pPr marL="0" indent="0">
              <a:buNone/>
            </a:pPr>
            <a:endParaRPr lang="en-GB" dirty="0"/>
          </a:p>
          <a:p>
            <a:pPr marL="0" indent="0">
              <a:buNone/>
            </a:pPr>
            <a:endParaRPr lang="en-GB" dirty="0"/>
          </a:p>
        </p:txBody>
      </p:sp>
    </p:spTree>
    <p:extLst>
      <p:ext uri="{BB962C8B-B14F-4D97-AF65-F5344CB8AC3E}">
        <p14:creationId xmlns:p14="http://schemas.microsoft.com/office/powerpoint/2010/main" val="85725393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53067"/>
            <a:ext cx="10515600" cy="1325563"/>
          </a:xfrm>
        </p:spPr>
        <p:txBody>
          <a:bodyPr/>
          <a:lstStyle/>
          <a:p>
            <a:r>
              <a:rPr lang="en-GB" dirty="0" smtClean="0"/>
              <a:t>Simple Random Sample</a:t>
            </a:r>
            <a:endParaRPr lang="en-GB" dirty="0"/>
          </a:p>
        </p:txBody>
      </p:sp>
      <p:sp>
        <p:nvSpPr>
          <p:cNvPr id="5" name="Content Placeholder 4"/>
          <p:cNvSpPr>
            <a:spLocks noGrp="1"/>
          </p:cNvSpPr>
          <p:nvPr>
            <p:ph idx="1"/>
          </p:nvPr>
        </p:nvSpPr>
        <p:spPr>
          <a:xfrm>
            <a:off x="838200" y="1767568"/>
            <a:ext cx="10515600" cy="4351338"/>
          </a:xfrm>
        </p:spPr>
        <p:txBody>
          <a:bodyPr/>
          <a:lstStyle/>
          <a:p>
            <a:pPr marL="0" indent="0">
              <a:buNone/>
            </a:pPr>
            <a:r>
              <a:rPr lang="en-GB" dirty="0" smtClean="0"/>
              <a:t>Each case has an ‘equal and non-zero’ chance of inclusion</a:t>
            </a:r>
            <a:endParaRPr lang="en-GB" dirty="0"/>
          </a:p>
        </p:txBody>
      </p:sp>
      <p:pic>
        <p:nvPicPr>
          <p:cNvPr id="6"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2254" y="2506662"/>
            <a:ext cx="3813532" cy="4351338"/>
          </a:xfrm>
          <a:prstGeom prst="rect">
            <a:avLst/>
          </a:prstGeom>
        </p:spPr>
      </p:pic>
    </p:spTree>
    <p:extLst>
      <p:ext uri="{BB962C8B-B14F-4D97-AF65-F5344CB8AC3E}">
        <p14:creationId xmlns:p14="http://schemas.microsoft.com/office/powerpoint/2010/main" val="399718918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15893"/>
          </a:xfrm>
        </p:spPr>
        <p:txBody>
          <a:bodyPr/>
          <a:lstStyle/>
          <a:p>
            <a:pPr algn="ctr"/>
            <a:r>
              <a:rPr lang="en-GB" dirty="0" smtClean="0"/>
              <a:t>Stratified Samples</a:t>
            </a:r>
            <a:endParaRPr lang="en-GB"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11502" y="1825625"/>
            <a:ext cx="5568996" cy="4351338"/>
          </a:xfrm>
        </p:spPr>
      </p:pic>
    </p:spTree>
    <p:extLst>
      <p:ext uri="{BB962C8B-B14F-4D97-AF65-F5344CB8AC3E}">
        <p14:creationId xmlns:p14="http://schemas.microsoft.com/office/powerpoint/2010/main" val="204027989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53067"/>
            <a:ext cx="10515600" cy="1325563"/>
          </a:xfrm>
        </p:spPr>
        <p:txBody>
          <a:bodyPr/>
          <a:lstStyle/>
          <a:p>
            <a:r>
              <a:rPr lang="en-GB" dirty="0" smtClean="0"/>
              <a:t>Stratified Random Sample</a:t>
            </a:r>
            <a:endParaRPr lang="en-GB" dirty="0"/>
          </a:p>
        </p:txBody>
      </p:sp>
      <p:sp>
        <p:nvSpPr>
          <p:cNvPr id="5" name="Content Placeholder 4"/>
          <p:cNvSpPr>
            <a:spLocks noGrp="1"/>
          </p:cNvSpPr>
          <p:nvPr>
            <p:ph idx="1"/>
          </p:nvPr>
        </p:nvSpPr>
        <p:spPr>
          <a:xfrm>
            <a:off x="145143" y="1767568"/>
            <a:ext cx="11923486" cy="4351338"/>
          </a:xfrm>
        </p:spPr>
        <p:txBody>
          <a:bodyPr>
            <a:normAutofit/>
          </a:bodyPr>
          <a:lstStyle/>
          <a:p>
            <a:r>
              <a:rPr lang="en-GB" dirty="0" smtClean="0"/>
              <a:t>The stratified random sample is usually an improvement </a:t>
            </a:r>
            <a:r>
              <a:rPr lang="en-GB" dirty="0" smtClean="0"/>
              <a:t>on </a:t>
            </a:r>
            <a:r>
              <a:rPr lang="en-GB" dirty="0" smtClean="0"/>
              <a:t>the simple random sample</a:t>
            </a:r>
          </a:p>
          <a:p>
            <a:endParaRPr lang="en-GB" dirty="0" smtClean="0"/>
          </a:p>
          <a:p>
            <a:r>
              <a:rPr lang="en-GB" dirty="0" smtClean="0"/>
              <a:t>It better reflects the underlying pattern of the population being studied</a:t>
            </a:r>
            <a:endParaRPr lang="en-GB" dirty="0"/>
          </a:p>
          <a:p>
            <a:pPr marL="0" indent="0">
              <a:buNone/>
            </a:pPr>
            <a:endParaRPr lang="en-GB" dirty="0"/>
          </a:p>
        </p:txBody>
      </p:sp>
    </p:spTree>
    <p:extLst>
      <p:ext uri="{BB962C8B-B14F-4D97-AF65-F5344CB8AC3E}">
        <p14:creationId xmlns:p14="http://schemas.microsoft.com/office/powerpoint/2010/main" val="79801060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53067"/>
            <a:ext cx="10515600" cy="1325563"/>
          </a:xfrm>
        </p:spPr>
        <p:txBody>
          <a:bodyPr/>
          <a:lstStyle/>
          <a:p>
            <a:r>
              <a:rPr lang="en-GB" dirty="0" smtClean="0"/>
              <a:t>Stratified Random Sample</a:t>
            </a:r>
            <a:endParaRPr lang="en-GB" dirty="0"/>
          </a:p>
        </p:txBody>
      </p:sp>
      <p:sp>
        <p:nvSpPr>
          <p:cNvPr id="5" name="Content Placeholder 4"/>
          <p:cNvSpPr>
            <a:spLocks noGrp="1"/>
          </p:cNvSpPr>
          <p:nvPr>
            <p:ph idx="1"/>
          </p:nvPr>
        </p:nvSpPr>
        <p:spPr>
          <a:xfrm>
            <a:off x="145143" y="1767568"/>
            <a:ext cx="11923486" cy="4351338"/>
          </a:xfrm>
        </p:spPr>
        <p:txBody>
          <a:bodyPr>
            <a:normAutofit/>
          </a:bodyPr>
          <a:lstStyle/>
          <a:p>
            <a:pPr marL="0" indent="0">
              <a:buNone/>
            </a:pPr>
            <a:r>
              <a:rPr lang="en-GB" dirty="0" smtClean="0"/>
              <a:t>In my PhD I stratified the sampling frame by Gender, Faculty, Age Category and then drew my sample(s)</a:t>
            </a:r>
          </a:p>
          <a:p>
            <a:pPr marL="0" indent="0">
              <a:buNone/>
            </a:pPr>
            <a:endParaRPr lang="en-GB" dirty="0"/>
          </a:p>
          <a:p>
            <a:pPr marL="0" indent="0">
              <a:buNone/>
            </a:pPr>
            <a:r>
              <a:rPr lang="en-GB" i="1" dirty="0" smtClean="0"/>
              <a:t>I wanted to get a highly representative sample that reflected the student population of my university</a:t>
            </a:r>
          </a:p>
          <a:p>
            <a:pPr marL="0" indent="0">
              <a:buNone/>
            </a:pPr>
            <a:endParaRPr lang="en-GB" dirty="0" smtClean="0"/>
          </a:p>
          <a:p>
            <a:pPr marL="0" indent="0">
              <a:buNone/>
            </a:pPr>
            <a:endParaRPr lang="en-GB" dirty="0"/>
          </a:p>
        </p:txBody>
      </p:sp>
    </p:spTree>
    <p:extLst>
      <p:ext uri="{BB962C8B-B14F-4D97-AF65-F5344CB8AC3E}">
        <p14:creationId xmlns:p14="http://schemas.microsoft.com/office/powerpoint/2010/main" val="11427617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Complex Social Surveys Less Good Points</a:t>
            </a:r>
            <a:endParaRPr lang="en-GB" dirty="0"/>
          </a:p>
        </p:txBody>
      </p:sp>
      <p:sp>
        <p:nvSpPr>
          <p:cNvPr id="3" name="Content Placeholder 2"/>
          <p:cNvSpPr>
            <a:spLocks noGrp="1"/>
          </p:cNvSpPr>
          <p:nvPr>
            <p:ph idx="1"/>
          </p:nvPr>
        </p:nvSpPr>
        <p:spPr/>
        <p:txBody>
          <a:bodyPr>
            <a:normAutofit fontScale="92500"/>
          </a:bodyPr>
          <a:lstStyle/>
          <a:p>
            <a:pPr>
              <a:lnSpc>
                <a:spcPct val="150000"/>
              </a:lnSpc>
            </a:pPr>
            <a:r>
              <a:rPr lang="en-GB" dirty="0" smtClean="0"/>
              <a:t>Designs are complex</a:t>
            </a:r>
          </a:p>
          <a:p>
            <a:pPr>
              <a:lnSpc>
                <a:spcPct val="150000"/>
              </a:lnSpc>
            </a:pPr>
            <a:r>
              <a:rPr lang="en-GB" dirty="0" smtClean="0"/>
              <a:t>Selection and sampling strategies complex</a:t>
            </a:r>
          </a:p>
          <a:p>
            <a:pPr>
              <a:lnSpc>
                <a:spcPct val="150000"/>
              </a:lnSpc>
            </a:pPr>
            <a:r>
              <a:rPr lang="en-GB" dirty="0" smtClean="0"/>
              <a:t>Dealing with many files</a:t>
            </a:r>
          </a:p>
          <a:p>
            <a:pPr>
              <a:lnSpc>
                <a:spcPct val="150000"/>
              </a:lnSpc>
            </a:pPr>
            <a:r>
              <a:rPr lang="en-GB" dirty="0" smtClean="0"/>
              <a:t>Matching individual records over time</a:t>
            </a:r>
          </a:p>
          <a:p>
            <a:pPr>
              <a:lnSpc>
                <a:spcPct val="150000"/>
              </a:lnSpc>
            </a:pPr>
            <a:r>
              <a:rPr lang="en-GB" dirty="0" smtClean="0"/>
              <a:t>Linking records (spouses, households, siblings, regional info)</a:t>
            </a:r>
          </a:p>
          <a:p>
            <a:pPr>
              <a:lnSpc>
                <a:spcPct val="150000"/>
              </a:lnSpc>
            </a:pPr>
            <a:r>
              <a:rPr lang="en-GB" dirty="0" smtClean="0"/>
              <a:t>Making sense of measures over time (e.g. qualifications, neighbourhoods)</a:t>
            </a:r>
          </a:p>
          <a:p>
            <a:pPr marL="0" indent="0">
              <a:buNone/>
            </a:pPr>
            <a:endParaRPr lang="en-GB" dirty="0"/>
          </a:p>
        </p:txBody>
      </p:sp>
    </p:spTree>
    <p:extLst>
      <p:ext uri="{BB962C8B-B14F-4D97-AF65-F5344CB8AC3E}">
        <p14:creationId xmlns:p14="http://schemas.microsoft.com/office/powerpoint/2010/main" val="2635637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0299"/>
            <a:ext cx="10515600" cy="1325563"/>
          </a:xfrm>
        </p:spPr>
        <p:txBody>
          <a:bodyPr/>
          <a:lstStyle/>
          <a:p>
            <a:pPr algn="ctr"/>
            <a:r>
              <a:rPr lang="en-GB" dirty="0" smtClean="0"/>
              <a:t>Clustered Samples</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87983" y="1825625"/>
            <a:ext cx="5119221" cy="4351338"/>
          </a:xfrm>
        </p:spPr>
      </p:pic>
    </p:spTree>
    <p:extLst>
      <p:ext uri="{BB962C8B-B14F-4D97-AF65-F5344CB8AC3E}">
        <p14:creationId xmlns:p14="http://schemas.microsoft.com/office/powerpoint/2010/main" val="33763375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229" y="147411"/>
            <a:ext cx="10515600" cy="1325563"/>
          </a:xfrm>
        </p:spPr>
        <p:txBody>
          <a:bodyPr/>
          <a:lstStyle/>
          <a:p>
            <a:r>
              <a:rPr lang="en-GB" dirty="0" smtClean="0"/>
              <a:t>Cluster(</a:t>
            </a:r>
            <a:r>
              <a:rPr lang="en-GB" dirty="0" err="1" smtClean="0"/>
              <a:t>ed</a:t>
            </a:r>
            <a:r>
              <a:rPr lang="en-GB" dirty="0" smtClean="0"/>
              <a:t>) Samples</a:t>
            </a:r>
            <a:endParaRPr lang="en-GB" dirty="0"/>
          </a:p>
        </p:txBody>
      </p:sp>
      <p:pic>
        <p:nvPicPr>
          <p:cNvPr id="5" name="Picture 4"/>
          <p:cNvPicPr>
            <a:picLocks noChangeAspect="1"/>
          </p:cNvPicPr>
          <p:nvPr/>
        </p:nvPicPr>
        <p:blipFill>
          <a:blip r:embed="rId3"/>
          <a:stretch>
            <a:fillRect/>
          </a:stretch>
        </p:blipFill>
        <p:spPr>
          <a:xfrm>
            <a:off x="8071705" y="0"/>
            <a:ext cx="4120295" cy="6937829"/>
          </a:xfrm>
          <a:prstGeom prst="rect">
            <a:avLst/>
          </a:prstGeom>
        </p:spPr>
      </p:pic>
      <p:sp>
        <p:nvSpPr>
          <p:cNvPr id="7" name="Content Placeholder 4"/>
          <p:cNvSpPr>
            <a:spLocks noGrp="1"/>
          </p:cNvSpPr>
          <p:nvPr>
            <p:ph idx="1"/>
          </p:nvPr>
        </p:nvSpPr>
        <p:spPr>
          <a:xfrm>
            <a:off x="-1" y="2144939"/>
            <a:ext cx="7322457" cy="4351338"/>
          </a:xfrm>
        </p:spPr>
        <p:txBody>
          <a:bodyPr/>
          <a:lstStyle/>
          <a:p>
            <a:pPr marL="0" indent="0">
              <a:buNone/>
            </a:pPr>
            <a:r>
              <a:rPr lang="en-GB" dirty="0" smtClean="0"/>
              <a:t>Cases are chosen from ‘some’ clusters</a:t>
            </a:r>
          </a:p>
          <a:p>
            <a:pPr marL="0" indent="0">
              <a:buNone/>
            </a:pPr>
            <a:endParaRPr lang="en-GB" dirty="0" smtClean="0"/>
          </a:p>
          <a:p>
            <a:pPr marL="0" indent="0">
              <a:buNone/>
            </a:pPr>
            <a:r>
              <a:rPr lang="en-GB" dirty="0" smtClean="0"/>
              <a:t>Each case no longer has an </a:t>
            </a:r>
          </a:p>
          <a:p>
            <a:pPr marL="0" indent="0">
              <a:buNone/>
            </a:pPr>
            <a:r>
              <a:rPr lang="en-GB" dirty="0" smtClean="0"/>
              <a:t>‘equal and non-zero’ chance of inclusion</a:t>
            </a:r>
          </a:p>
          <a:p>
            <a:pPr marL="0" indent="0">
              <a:buNone/>
            </a:pPr>
            <a:endParaRPr lang="en-GB" dirty="0"/>
          </a:p>
          <a:p>
            <a:pPr marL="0" indent="0">
              <a:buNone/>
            </a:pPr>
            <a:r>
              <a:rPr lang="en-GB" dirty="0" smtClean="0"/>
              <a:t>Practical fieldwork (e.g. </a:t>
            </a:r>
            <a:r>
              <a:rPr lang="en-GB" dirty="0"/>
              <a:t>i</a:t>
            </a:r>
            <a:r>
              <a:rPr lang="en-GB" dirty="0" smtClean="0"/>
              <a:t>nterview) and cost benefits</a:t>
            </a:r>
          </a:p>
          <a:p>
            <a:pPr marL="0" indent="0">
              <a:buNone/>
            </a:pPr>
            <a:endParaRPr lang="en-GB" dirty="0" smtClean="0"/>
          </a:p>
          <a:p>
            <a:pPr marL="0" indent="0">
              <a:buNone/>
            </a:pPr>
            <a:endParaRPr lang="en-GB" dirty="0"/>
          </a:p>
          <a:p>
            <a:pPr marL="0" indent="0">
              <a:buNone/>
            </a:pPr>
            <a:endParaRPr lang="en-GB" dirty="0"/>
          </a:p>
        </p:txBody>
      </p:sp>
    </p:spTree>
    <p:extLst>
      <p:ext uri="{BB962C8B-B14F-4D97-AF65-F5344CB8AC3E}">
        <p14:creationId xmlns:p14="http://schemas.microsoft.com/office/powerpoint/2010/main" val="203637173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229" y="147411"/>
            <a:ext cx="10515600" cy="1325563"/>
          </a:xfrm>
        </p:spPr>
        <p:txBody>
          <a:bodyPr/>
          <a:lstStyle/>
          <a:p>
            <a:r>
              <a:rPr lang="en-GB" dirty="0" smtClean="0"/>
              <a:t>Cluster(</a:t>
            </a:r>
            <a:r>
              <a:rPr lang="en-GB" dirty="0" err="1" smtClean="0"/>
              <a:t>ed</a:t>
            </a:r>
            <a:r>
              <a:rPr lang="en-GB" dirty="0" smtClean="0"/>
              <a:t>) Samples</a:t>
            </a:r>
            <a:endParaRPr lang="en-GB" dirty="0"/>
          </a:p>
        </p:txBody>
      </p:sp>
      <p:sp>
        <p:nvSpPr>
          <p:cNvPr id="7" name="Content Placeholder 4"/>
          <p:cNvSpPr>
            <a:spLocks noGrp="1"/>
          </p:cNvSpPr>
          <p:nvPr>
            <p:ph idx="1"/>
          </p:nvPr>
        </p:nvSpPr>
        <p:spPr>
          <a:xfrm>
            <a:off x="-1" y="2144939"/>
            <a:ext cx="7322457" cy="4351338"/>
          </a:xfrm>
        </p:spPr>
        <p:txBody>
          <a:bodyPr/>
          <a:lstStyle/>
          <a:p>
            <a:pPr marL="0" indent="0">
              <a:buNone/>
            </a:pPr>
            <a:r>
              <a:rPr lang="en-GB" dirty="0" smtClean="0"/>
              <a:t>Cases are chosen from ‘some’ clusters</a:t>
            </a:r>
          </a:p>
          <a:p>
            <a:pPr marL="0" indent="0">
              <a:buNone/>
            </a:pPr>
            <a:endParaRPr lang="en-GB" dirty="0"/>
          </a:p>
          <a:p>
            <a:pPr marL="0" indent="0">
              <a:buNone/>
            </a:pPr>
            <a:r>
              <a:rPr lang="en-GB" dirty="0" smtClean="0"/>
              <a:t>Access negotiations for fewer organisations</a:t>
            </a:r>
          </a:p>
          <a:p>
            <a:pPr marL="0" indent="0">
              <a:buNone/>
            </a:pPr>
            <a:endParaRPr lang="en-GB" dirty="0"/>
          </a:p>
          <a:p>
            <a:pPr marL="0" indent="0">
              <a:buNone/>
            </a:pPr>
            <a:endParaRPr lang="en-GB" dirty="0"/>
          </a:p>
        </p:txBody>
      </p:sp>
      <p:pic>
        <p:nvPicPr>
          <p:cNvPr id="6" name="Picture 2" descr="http://www.gov.scot/Resource/Img/340045/009916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2662" y="53878"/>
            <a:ext cx="5429054" cy="6121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069919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Stratified Cluster Samples</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93685" y="1825625"/>
            <a:ext cx="5204629" cy="4351338"/>
          </a:xfrm>
        </p:spPr>
      </p:pic>
    </p:spTree>
    <p:extLst>
      <p:ext uri="{BB962C8B-B14F-4D97-AF65-F5344CB8AC3E}">
        <p14:creationId xmlns:p14="http://schemas.microsoft.com/office/powerpoint/2010/main" val="367017311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GB" dirty="0" smtClean="0"/>
              <a:t>Multistage Cluster</a:t>
            </a:r>
            <a:endParaRPr lang="en-GB" dirty="0"/>
          </a:p>
        </p:txBody>
      </p:sp>
      <p:sp>
        <p:nvSpPr>
          <p:cNvPr id="3" name="Content Placeholder 2"/>
          <p:cNvSpPr>
            <a:spLocks noGrp="1"/>
          </p:cNvSpPr>
          <p:nvPr>
            <p:ph idx="1"/>
          </p:nvPr>
        </p:nvSpPr>
        <p:spPr>
          <a:xfrm>
            <a:off x="114300" y="1838325"/>
            <a:ext cx="4203700" cy="4351338"/>
          </a:xfrm>
        </p:spPr>
        <p:txBody>
          <a:bodyPr/>
          <a:lstStyle/>
          <a:p>
            <a:pPr marL="514350" indent="-514350">
              <a:buFont typeface="+mj-lt"/>
              <a:buAutoNum type="arabicPeriod"/>
            </a:pPr>
            <a:r>
              <a:rPr lang="en-GB" dirty="0" smtClean="0"/>
              <a:t>Region</a:t>
            </a:r>
          </a:p>
          <a:p>
            <a:pPr marL="514350" indent="-514350">
              <a:buFont typeface="+mj-lt"/>
              <a:buAutoNum type="arabicPeriod"/>
            </a:pPr>
            <a:r>
              <a:rPr lang="en-GB" dirty="0" smtClean="0"/>
              <a:t>Educational Authorities</a:t>
            </a:r>
          </a:p>
          <a:p>
            <a:pPr marL="514350" indent="-514350">
              <a:buFont typeface="+mj-lt"/>
              <a:buAutoNum type="arabicPeriod"/>
            </a:pPr>
            <a:r>
              <a:rPr lang="en-GB" dirty="0" smtClean="0"/>
              <a:t>Primary Schools</a:t>
            </a:r>
          </a:p>
          <a:p>
            <a:pPr marL="514350" indent="-514350">
              <a:buFont typeface="+mj-lt"/>
              <a:buAutoNum type="arabicPeriod"/>
            </a:pPr>
            <a:r>
              <a:rPr lang="en-GB" dirty="0" smtClean="0"/>
              <a:t>Parents</a:t>
            </a:r>
          </a:p>
          <a:p>
            <a:pPr marL="0" indent="0">
              <a:buNone/>
            </a:pPr>
            <a:endParaRPr lang="en-GB" dirty="0"/>
          </a:p>
        </p:txBody>
      </p:sp>
      <p:pic>
        <p:nvPicPr>
          <p:cNvPr id="4" name="Picture 3"/>
          <p:cNvPicPr>
            <a:picLocks noChangeAspect="1"/>
          </p:cNvPicPr>
          <p:nvPr/>
        </p:nvPicPr>
        <p:blipFill>
          <a:blip r:embed="rId3"/>
          <a:stretch>
            <a:fillRect/>
          </a:stretch>
        </p:blipFill>
        <p:spPr>
          <a:xfrm>
            <a:off x="4692428" y="1300163"/>
            <a:ext cx="7367930" cy="4694237"/>
          </a:xfrm>
          <a:prstGeom prst="rect">
            <a:avLst/>
          </a:prstGeom>
        </p:spPr>
      </p:pic>
    </p:spTree>
    <p:extLst>
      <p:ext uri="{BB962C8B-B14F-4D97-AF65-F5344CB8AC3E}">
        <p14:creationId xmlns:p14="http://schemas.microsoft.com/office/powerpoint/2010/main" val="269753458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GB" dirty="0" smtClean="0"/>
              <a:t>Part </a:t>
            </a:r>
            <a:r>
              <a:rPr lang="en-GB" dirty="0"/>
              <a:t>0</a:t>
            </a:r>
            <a:r>
              <a:rPr lang="en-GB" dirty="0" smtClean="0"/>
              <a:t> </a:t>
            </a:r>
            <a:br>
              <a:rPr lang="en-GB" dirty="0" smtClean="0"/>
            </a:br>
            <a:r>
              <a:rPr lang="en-GB" dirty="0"/>
              <a:t/>
            </a:r>
            <a:br>
              <a:rPr lang="en-GB" dirty="0"/>
            </a:br>
            <a:r>
              <a:rPr lang="en-GB" dirty="0" smtClean="0"/>
              <a:t>The Design of </a:t>
            </a:r>
            <a:r>
              <a:rPr lang="en-GB" smtClean="0"/>
              <a:t>Some </a:t>
            </a:r>
            <a:br>
              <a:rPr lang="en-GB" smtClean="0"/>
            </a:br>
            <a:r>
              <a:rPr lang="en-GB" smtClean="0"/>
              <a:t>Major </a:t>
            </a:r>
            <a:r>
              <a:rPr lang="en-GB" dirty="0" smtClean="0"/>
              <a:t>Surveys</a:t>
            </a:r>
            <a:endParaRPr lang="en-GB" dirty="0"/>
          </a:p>
        </p:txBody>
      </p:sp>
    </p:spTree>
    <p:extLst>
      <p:ext uri="{BB962C8B-B14F-4D97-AF65-F5344CB8AC3E}">
        <p14:creationId xmlns:p14="http://schemas.microsoft.com/office/powerpoint/2010/main" val="415051698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0629" y="1788554"/>
            <a:ext cx="11223171" cy="4771118"/>
          </a:xfrm>
        </p:spPr>
        <p:txBody>
          <a:bodyPr>
            <a:normAutofit/>
          </a:bodyPr>
          <a:lstStyle/>
          <a:p>
            <a:pPr marL="0" indent="0">
              <a:buNone/>
            </a:pPr>
            <a:r>
              <a:rPr lang="en-GB" b="1" dirty="0" smtClean="0"/>
              <a:t>1958 </a:t>
            </a:r>
            <a:r>
              <a:rPr lang="en-GB" b="1" dirty="0"/>
              <a:t>British birth cohort (National Child Development Study</a:t>
            </a:r>
            <a:r>
              <a:rPr lang="en-GB" b="1" dirty="0" smtClean="0"/>
              <a:t>)</a:t>
            </a:r>
          </a:p>
          <a:p>
            <a:pPr marL="0" indent="0">
              <a:buNone/>
            </a:pPr>
            <a:r>
              <a:rPr lang="en-GB" dirty="0"/>
              <a:t>All births that took place during March 3–9, </a:t>
            </a:r>
            <a:r>
              <a:rPr lang="en-GB" dirty="0" smtClean="0"/>
              <a:t>1958</a:t>
            </a:r>
            <a:endParaRPr lang="en-GB" dirty="0"/>
          </a:p>
          <a:p>
            <a:pPr marL="0" indent="0">
              <a:buNone/>
            </a:pPr>
            <a:endParaRPr lang="en-GB" b="1" dirty="0" smtClean="0"/>
          </a:p>
          <a:p>
            <a:pPr marL="0" indent="0">
              <a:buNone/>
            </a:pPr>
            <a:r>
              <a:rPr lang="en-GB" b="1" dirty="0" smtClean="0"/>
              <a:t>1970 </a:t>
            </a:r>
            <a:r>
              <a:rPr lang="en-GB" b="1" dirty="0"/>
              <a:t>British Birth Cohort (BCS70</a:t>
            </a:r>
            <a:r>
              <a:rPr lang="en-GB" b="1" dirty="0" smtClean="0"/>
              <a:t>)</a:t>
            </a:r>
          </a:p>
          <a:p>
            <a:pPr marL="0" indent="0">
              <a:buNone/>
            </a:pPr>
            <a:r>
              <a:rPr lang="en-GB" dirty="0"/>
              <a:t>All births that took place during </a:t>
            </a:r>
            <a:r>
              <a:rPr lang="en-GB" dirty="0" smtClean="0"/>
              <a:t>April 5–11, 1970</a:t>
            </a:r>
            <a:endParaRPr lang="en-GB" dirty="0"/>
          </a:p>
          <a:p>
            <a:pPr marL="0" indent="0">
              <a:buNone/>
            </a:pPr>
            <a:endParaRPr lang="en-GB" b="1" dirty="0" smtClean="0"/>
          </a:p>
          <a:p>
            <a:pPr marL="0" indent="0">
              <a:buNone/>
            </a:pPr>
            <a:endParaRPr lang="en-GB" b="1" dirty="0"/>
          </a:p>
          <a:p>
            <a:pPr marL="0" indent="0">
              <a:buNone/>
            </a:pPr>
            <a:endParaRPr lang="en-GB" dirty="0"/>
          </a:p>
        </p:txBody>
      </p:sp>
    </p:spTree>
    <p:extLst>
      <p:ext uri="{BB962C8B-B14F-4D97-AF65-F5344CB8AC3E}">
        <p14:creationId xmlns:p14="http://schemas.microsoft.com/office/powerpoint/2010/main" val="381723622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BHPS Sample Design</a:t>
            </a:r>
            <a:endParaRPr lang="en-GB" dirty="0"/>
          </a:p>
        </p:txBody>
      </p:sp>
      <p:sp>
        <p:nvSpPr>
          <p:cNvPr id="3" name="Content Placeholder 2"/>
          <p:cNvSpPr>
            <a:spLocks noGrp="1"/>
          </p:cNvSpPr>
          <p:nvPr>
            <p:ph idx="1"/>
          </p:nvPr>
        </p:nvSpPr>
        <p:spPr/>
        <p:txBody>
          <a:bodyPr/>
          <a:lstStyle/>
          <a:p>
            <a:r>
              <a:rPr lang="en-GB" dirty="0" smtClean="0"/>
              <a:t>A </a:t>
            </a:r>
            <a:r>
              <a:rPr lang="en-GB" dirty="0"/>
              <a:t>stratified design drawn from the Postcode Address File (</a:t>
            </a:r>
            <a:r>
              <a:rPr lang="en-GB" dirty="0" smtClean="0"/>
              <a:t>PAF)</a:t>
            </a:r>
          </a:p>
          <a:p>
            <a:endParaRPr lang="en-GB" dirty="0" smtClean="0"/>
          </a:p>
          <a:p>
            <a:r>
              <a:rPr lang="en-GB" dirty="0" smtClean="0"/>
              <a:t>All </a:t>
            </a:r>
            <a:r>
              <a:rPr lang="en-GB" dirty="0"/>
              <a:t>residents present at the selected addresses at the first wave of the survey were designated as panel </a:t>
            </a:r>
            <a:r>
              <a:rPr lang="en-GB" dirty="0" smtClean="0"/>
              <a:t>members</a:t>
            </a:r>
          </a:p>
          <a:p>
            <a:endParaRPr lang="en-GB" dirty="0" smtClean="0"/>
          </a:p>
          <a:p>
            <a:r>
              <a:rPr lang="en-GB" dirty="0" smtClean="0"/>
              <a:t>These </a:t>
            </a:r>
            <a:r>
              <a:rPr lang="en-GB" dirty="0"/>
              <a:t>same individuals were re-interviewed each successive year</a:t>
            </a:r>
          </a:p>
        </p:txBody>
      </p:sp>
    </p:spTree>
    <p:extLst>
      <p:ext uri="{BB962C8B-B14F-4D97-AF65-F5344CB8AC3E}">
        <p14:creationId xmlns:p14="http://schemas.microsoft.com/office/powerpoint/2010/main" val="95187242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Following BHPS Members</a:t>
            </a:r>
            <a:endParaRPr lang="en-GB" dirty="0"/>
          </a:p>
        </p:txBody>
      </p:sp>
      <p:sp>
        <p:nvSpPr>
          <p:cNvPr id="3" name="Content Placeholder 2"/>
          <p:cNvSpPr>
            <a:spLocks noGrp="1"/>
          </p:cNvSpPr>
          <p:nvPr>
            <p:ph idx="1"/>
          </p:nvPr>
        </p:nvSpPr>
        <p:spPr/>
        <p:txBody>
          <a:bodyPr/>
          <a:lstStyle/>
          <a:p>
            <a:r>
              <a:rPr lang="en-GB" dirty="0" smtClean="0"/>
              <a:t>If sample members </a:t>
            </a:r>
            <a:r>
              <a:rPr lang="en-GB" dirty="0"/>
              <a:t>split away from the original household to form new households they were still </a:t>
            </a:r>
            <a:r>
              <a:rPr lang="en-GB" dirty="0" smtClean="0"/>
              <a:t>followed</a:t>
            </a:r>
          </a:p>
          <a:p>
            <a:endParaRPr lang="en-GB" dirty="0"/>
          </a:p>
          <a:p>
            <a:r>
              <a:rPr lang="en-GB" dirty="0" smtClean="0"/>
              <a:t>All </a:t>
            </a:r>
            <a:r>
              <a:rPr lang="en-GB" dirty="0"/>
              <a:t>adult members of their new households were are also </a:t>
            </a:r>
            <a:r>
              <a:rPr lang="en-GB" dirty="0" smtClean="0"/>
              <a:t>interviewed</a:t>
            </a:r>
          </a:p>
          <a:p>
            <a:endParaRPr lang="en-GB" dirty="0"/>
          </a:p>
          <a:p>
            <a:r>
              <a:rPr lang="en-GB" dirty="0" smtClean="0"/>
              <a:t>This </a:t>
            </a:r>
            <a:r>
              <a:rPr lang="en-GB" dirty="0"/>
              <a:t>is a very important feature of the BHPS design because it led to more wide-ranging data </a:t>
            </a:r>
            <a:r>
              <a:rPr lang="en-GB" dirty="0" smtClean="0"/>
              <a:t>collection</a:t>
            </a:r>
            <a:endParaRPr lang="en-GB" dirty="0"/>
          </a:p>
        </p:txBody>
      </p:sp>
    </p:spTree>
    <p:extLst>
      <p:ext uri="{BB962C8B-B14F-4D97-AF65-F5344CB8AC3E}">
        <p14:creationId xmlns:p14="http://schemas.microsoft.com/office/powerpoint/2010/main" val="99648475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91988" y="126920"/>
            <a:ext cx="10515600" cy="1325563"/>
          </a:xfrm>
        </p:spPr>
        <p:txBody>
          <a:bodyPr/>
          <a:lstStyle/>
          <a:p>
            <a:r>
              <a:rPr lang="en-GB" dirty="0" smtClean="0"/>
              <a:t>BHPS Samples</a:t>
            </a:r>
            <a:endParaRPr lang="en-GB" dirty="0"/>
          </a:p>
        </p:txBody>
      </p:sp>
      <p:sp>
        <p:nvSpPr>
          <p:cNvPr id="3" name="Content Placeholder 2"/>
          <p:cNvSpPr>
            <a:spLocks noGrp="1"/>
          </p:cNvSpPr>
          <p:nvPr>
            <p:ph idx="1"/>
          </p:nvPr>
        </p:nvSpPr>
        <p:spPr>
          <a:xfrm>
            <a:off x="838200" y="1644382"/>
            <a:ext cx="10515600" cy="4802521"/>
          </a:xfrm>
        </p:spPr>
        <p:txBody>
          <a:bodyPr>
            <a:normAutofit lnSpcReduction="10000"/>
          </a:bodyPr>
          <a:lstStyle/>
          <a:p>
            <a:r>
              <a:rPr lang="en-GB" dirty="0"/>
              <a:t>The original BHPS survey contained 10,264 </a:t>
            </a:r>
            <a:r>
              <a:rPr lang="en-GB" dirty="0" smtClean="0"/>
              <a:t>respondents</a:t>
            </a:r>
          </a:p>
          <a:p>
            <a:endParaRPr lang="en-GB" dirty="0" smtClean="0"/>
          </a:p>
          <a:p>
            <a:r>
              <a:rPr lang="en-GB" dirty="0" smtClean="0"/>
              <a:t>Wave A (1991)</a:t>
            </a:r>
          </a:p>
          <a:p>
            <a:pPr marL="2328863" indent="0">
              <a:buNone/>
            </a:pPr>
            <a:r>
              <a:rPr lang="en-GB" dirty="0" smtClean="0"/>
              <a:t>4,833 </a:t>
            </a:r>
            <a:r>
              <a:rPr lang="en-GB" dirty="0"/>
              <a:t>men and 5,431 </a:t>
            </a:r>
            <a:r>
              <a:rPr lang="en-GB" dirty="0" smtClean="0"/>
              <a:t>women </a:t>
            </a:r>
          </a:p>
          <a:p>
            <a:pPr marL="2328863" indent="0">
              <a:buNone/>
            </a:pPr>
            <a:r>
              <a:rPr lang="en-GB" dirty="0" smtClean="0"/>
              <a:t>5,511 households</a:t>
            </a:r>
          </a:p>
          <a:p>
            <a:endParaRPr lang="en-GB" dirty="0" smtClean="0"/>
          </a:p>
          <a:p>
            <a:r>
              <a:rPr lang="en-GB" dirty="0" smtClean="0"/>
              <a:t>Wave R (2008) 14,419 </a:t>
            </a:r>
            <a:r>
              <a:rPr lang="en-GB" dirty="0"/>
              <a:t>respondents living in 8,144 </a:t>
            </a:r>
            <a:r>
              <a:rPr lang="en-GB" dirty="0" smtClean="0"/>
              <a:t>households  </a:t>
            </a:r>
          </a:p>
          <a:p>
            <a:endParaRPr lang="en-GB" dirty="0" smtClean="0"/>
          </a:p>
          <a:p>
            <a:r>
              <a:rPr lang="en-GB" dirty="0" smtClean="0"/>
              <a:t>By </a:t>
            </a:r>
            <a:r>
              <a:rPr lang="en-GB" dirty="0"/>
              <a:t>the time of the formal end of the BHPS, 43,272 adults had been interviewed at some time during the eighteen waves of the </a:t>
            </a:r>
            <a:r>
              <a:rPr lang="en-GB" dirty="0" smtClean="0"/>
              <a:t>survey</a:t>
            </a:r>
            <a:endParaRPr lang="en-GB" dirty="0"/>
          </a:p>
        </p:txBody>
      </p:sp>
    </p:spTree>
    <p:extLst>
      <p:ext uri="{BB962C8B-B14F-4D97-AF65-F5344CB8AC3E}">
        <p14:creationId xmlns:p14="http://schemas.microsoft.com/office/powerpoint/2010/main" val="121892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GB" dirty="0" smtClean="0"/>
              <a:t>Prelude</a:t>
            </a:r>
            <a:endParaRPr lang="en-GB" dirty="0"/>
          </a:p>
        </p:txBody>
      </p:sp>
      <p:sp>
        <p:nvSpPr>
          <p:cNvPr id="3" name="Content Placeholder 2"/>
          <p:cNvSpPr>
            <a:spLocks noGrp="1"/>
          </p:cNvSpPr>
          <p:nvPr>
            <p:ph idx="1"/>
          </p:nvPr>
        </p:nvSpPr>
        <p:spPr>
          <a:xfrm>
            <a:off x="145143" y="1266825"/>
            <a:ext cx="11901714" cy="5431518"/>
          </a:xfrm>
        </p:spPr>
        <p:txBody>
          <a:bodyPr>
            <a:normAutofit/>
          </a:bodyPr>
          <a:lstStyle/>
          <a:p>
            <a:pPr marL="0" indent="0">
              <a:buNone/>
            </a:pPr>
            <a:r>
              <a:rPr lang="en-GB" dirty="0" smtClean="0"/>
              <a:t>Gayle and Lambert (2006)</a:t>
            </a:r>
          </a:p>
          <a:p>
            <a:endParaRPr lang="en-GB" dirty="0"/>
          </a:p>
          <a:p>
            <a:pPr marL="0" indent="0">
              <a:buNone/>
            </a:pPr>
            <a:r>
              <a:rPr lang="en-GB" i="1" dirty="0" smtClean="0"/>
              <a:t>Over </a:t>
            </a:r>
            <a:r>
              <a:rPr lang="en-GB" i="1" dirty="0"/>
              <a:t>the decades a virtual industry producing critiques of survey analyses from various standpoints has developed. We suggest that arguments for and against the analysis of data from social surveys, have at times resembled a caricature not dissimilar to the Shakespearean feud between the Montagues and the Capulets. </a:t>
            </a:r>
          </a:p>
          <a:p>
            <a:pPr marL="0" indent="0">
              <a:buNone/>
            </a:pPr>
            <a:endParaRPr lang="en-GB" dirty="0"/>
          </a:p>
        </p:txBody>
      </p:sp>
    </p:spTree>
    <p:extLst>
      <p:ext uri="{BB962C8B-B14F-4D97-AF65-F5344CB8AC3E}">
        <p14:creationId xmlns:p14="http://schemas.microsoft.com/office/powerpoint/2010/main" val="41838762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GB" dirty="0" smtClean="0"/>
              <a:t>Extension Samples</a:t>
            </a:r>
            <a:br>
              <a:rPr lang="en-GB" dirty="0" smtClean="0"/>
            </a:br>
            <a:r>
              <a:rPr lang="en-GB" dirty="0" smtClean="0"/>
              <a:t>The </a:t>
            </a:r>
            <a:r>
              <a:rPr lang="en-GB" dirty="0" smtClean="0"/>
              <a:t>British Household Panel Survey</a:t>
            </a:r>
            <a:endParaRPr lang="en-GB" dirty="0"/>
          </a:p>
        </p:txBody>
      </p:sp>
      <p:sp>
        <p:nvSpPr>
          <p:cNvPr id="3" name="Content Placeholder 2"/>
          <p:cNvSpPr>
            <a:spLocks noGrp="1"/>
          </p:cNvSpPr>
          <p:nvPr>
            <p:ph idx="1"/>
          </p:nvPr>
        </p:nvSpPr>
        <p:spPr>
          <a:xfrm>
            <a:off x="119270" y="1825625"/>
            <a:ext cx="11998518" cy="4351338"/>
          </a:xfrm>
        </p:spPr>
        <p:txBody>
          <a:bodyPr/>
          <a:lstStyle/>
          <a:p>
            <a:r>
              <a:rPr lang="en-GB" dirty="0" smtClean="0"/>
              <a:t>Welsh </a:t>
            </a:r>
            <a:r>
              <a:rPr lang="en-GB" dirty="0"/>
              <a:t>extension from 1999 (Wave 9) (n=1500 households)</a:t>
            </a:r>
          </a:p>
          <a:p>
            <a:r>
              <a:rPr lang="en-GB" dirty="0"/>
              <a:t>Scottish extension from 1999 (Wave 9) (n=1500 households)</a:t>
            </a:r>
          </a:p>
          <a:p>
            <a:endParaRPr lang="en-GB" dirty="0" smtClean="0"/>
          </a:p>
          <a:p>
            <a:r>
              <a:rPr lang="en-GB" dirty="0" smtClean="0"/>
              <a:t>Northern </a:t>
            </a:r>
            <a:r>
              <a:rPr lang="en-GB" dirty="0"/>
              <a:t>Ireland extension from 2001 (Wave 11) (n=1900 households</a:t>
            </a:r>
            <a:r>
              <a:rPr lang="en-GB" dirty="0" smtClean="0"/>
              <a:t>)</a:t>
            </a:r>
          </a:p>
          <a:p>
            <a:pPr lvl="1"/>
            <a:r>
              <a:rPr lang="en-GB" dirty="0" smtClean="0"/>
              <a:t>Why was the Northern Ireland sample not clustered?</a:t>
            </a:r>
          </a:p>
          <a:p>
            <a:pPr lvl="1"/>
            <a:endParaRPr lang="en-GB" dirty="0"/>
          </a:p>
          <a:p>
            <a:r>
              <a:rPr lang="en-GB" dirty="0" smtClean="0"/>
              <a:t>Former European Community Household Panel survey low-income sub-sample from1997 to 2001 (Waves 7 to 11) (n=1,000 households)</a:t>
            </a:r>
          </a:p>
          <a:p>
            <a:endParaRPr lang="en-GB" dirty="0"/>
          </a:p>
        </p:txBody>
      </p:sp>
    </p:spTree>
    <p:extLst>
      <p:ext uri="{BB962C8B-B14F-4D97-AF65-F5344CB8AC3E}">
        <p14:creationId xmlns:p14="http://schemas.microsoft.com/office/powerpoint/2010/main" val="217998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1359" y="188393"/>
            <a:ext cx="10795427" cy="1325563"/>
          </a:xfrm>
        </p:spPr>
        <p:txBody>
          <a:bodyPr>
            <a:normAutofit/>
          </a:bodyPr>
          <a:lstStyle/>
          <a:p>
            <a:r>
              <a:rPr lang="en-GB" dirty="0" smtClean="0"/>
              <a:t>Understanding Society – </a:t>
            </a:r>
            <a:br>
              <a:rPr lang="en-GB" dirty="0" smtClean="0"/>
            </a:br>
            <a:r>
              <a:rPr lang="en-GB" dirty="0" smtClean="0"/>
              <a:t>The UK Household Longitudinal Study (UKHLS)</a:t>
            </a:r>
            <a:endParaRPr lang="en-GB" dirty="0"/>
          </a:p>
        </p:txBody>
      </p:sp>
      <p:sp>
        <p:nvSpPr>
          <p:cNvPr id="3" name="Content Placeholder 2"/>
          <p:cNvSpPr>
            <a:spLocks noGrp="1"/>
          </p:cNvSpPr>
          <p:nvPr>
            <p:ph idx="1"/>
          </p:nvPr>
        </p:nvSpPr>
        <p:spPr>
          <a:xfrm>
            <a:off x="838200" y="1825624"/>
            <a:ext cx="10515600" cy="4652015"/>
          </a:xfrm>
        </p:spPr>
        <p:txBody>
          <a:bodyPr>
            <a:normAutofit fontScale="85000" lnSpcReduction="10000"/>
          </a:bodyPr>
          <a:lstStyle/>
          <a:p>
            <a:pPr>
              <a:lnSpc>
                <a:spcPct val="150000"/>
              </a:lnSpc>
            </a:pPr>
            <a:r>
              <a:rPr lang="en-GB" dirty="0" smtClean="0"/>
              <a:t>UKHLS </a:t>
            </a:r>
            <a:r>
              <a:rPr lang="en-GB" dirty="0"/>
              <a:t>shares common design </a:t>
            </a:r>
            <a:r>
              <a:rPr lang="en-GB" dirty="0" smtClean="0"/>
              <a:t>and </a:t>
            </a:r>
            <a:r>
              <a:rPr lang="en-GB" dirty="0"/>
              <a:t>data collection characteristics with the </a:t>
            </a:r>
            <a:r>
              <a:rPr lang="en-GB" dirty="0" smtClean="0"/>
              <a:t>BHPS</a:t>
            </a:r>
          </a:p>
          <a:p>
            <a:pPr>
              <a:lnSpc>
                <a:spcPct val="150000"/>
              </a:lnSpc>
            </a:pPr>
            <a:r>
              <a:rPr lang="en-GB" dirty="0" smtClean="0"/>
              <a:t>Began </a:t>
            </a:r>
            <a:r>
              <a:rPr lang="en-GB" dirty="0"/>
              <a:t>in January 2009 </a:t>
            </a:r>
            <a:endParaRPr lang="en-GB" dirty="0" smtClean="0"/>
          </a:p>
          <a:p>
            <a:pPr>
              <a:lnSpc>
                <a:spcPct val="150000"/>
              </a:lnSpc>
            </a:pPr>
            <a:r>
              <a:rPr lang="en-GB" dirty="0" smtClean="0"/>
              <a:t>40,000 </a:t>
            </a:r>
            <a:r>
              <a:rPr lang="en-GB" dirty="0"/>
              <a:t>UK </a:t>
            </a:r>
            <a:r>
              <a:rPr lang="en-GB" dirty="0" smtClean="0"/>
              <a:t>households</a:t>
            </a:r>
          </a:p>
          <a:p>
            <a:pPr>
              <a:lnSpc>
                <a:spcPct val="150000"/>
              </a:lnSpc>
            </a:pPr>
            <a:r>
              <a:rPr lang="en-GB" dirty="0" smtClean="0"/>
              <a:t>Largest </a:t>
            </a:r>
            <a:r>
              <a:rPr lang="en-GB" dirty="0"/>
              <a:t>household panel survey in the </a:t>
            </a:r>
            <a:r>
              <a:rPr lang="en-GB" dirty="0" smtClean="0"/>
              <a:t>world</a:t>
            </a:r>
          </a:p>
          <a:p>
            <a:pPr>
              <a:lnSpc>
                <a:spcPct val="150000"/>
              </a:lnSpc>
            </a:pPr>
            <a:r>
              <a:rPr lang="en-GB" dirty="0" err="1" smtClean="0"/>
              <a:t>Hobcraft</a:t>
            </a:r>
            <a:r>
              <a:rPr lang="en-GB" dirty="0" smtClean="0"/>
              <a:t> </a:t>
            </a:r>
            <a:r>
              <a:rPr lang="en-GB" dirty="0"/>
              <a:t>and Sacker (2011) provide an overview of the origins and development of the </a:t>
            </a:r>
            <a:r>
              <a:rPr lang="en-GB" dirty="0" smtClean="0"/>
              <a:t>UKHLS</a:t>
            </a:r>
          </a:p>
          <a:p>
            <a:pPr>
              <a:lnSpc>
                <a:spcPct val="150000"/>
              </a:lnSpc>
            </a:pPr>
            <a:r>
              <a:rPr lang="en-GB" dirty="0" smtClean="0"/>
              <a:t>The </a:t>
            </a:r>
            <a:r>
              <a:rPr lang="en-GB" dirty="0"/>
              <a:t>UKHLS is available from the UK Data Archive (Study Number 6614</a:t>
            </a:r>
            <a:r>
              <a:rPr lang="en-GB" dirty="0" smtClean="0"/>
              <a:t>)</a:t>
            </a:r>
            <a:endParaRPr lang="en-GB" dirty="0"/>
          </a:p>
        </p:txBody>
      </p:sp>
    </p:spTree>
    <p:extLst>
      <p:ext uri="{BB962C8B-B14F-4D97-AF65-F5344CB8AC3E}">
        <p14:creationId xmlns:p14="http://schemas.microsoft.com/office/powerpoint/2010/main" val="374776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1359" y="2105025"/>
            <a:ext cx="10515600" cy="4295776"/>
          </a:xfrm>
        </p:spPr>
        <p:txBody>
          <a:bodyPr>
            <a:normAutofit fontScale="92500" lnSpcReduction="20000"/>
          </a:bodyPr>
          <a:lstStyle/>
          <a:p>
            <a:pPr marL="514350" indent="-514350">
              <a:buFont typeface="+mj-lt"/>
              <a:buAutoNum type="arabicPeriod"/>
            </a:pPr>
            <a:r>
              <a:rPr lang="en-GB" sz="4400" i="1" dirty="0" smtClean="0"/>
              <a:t>General </a:t>
            </a:r>
            <a:r>
              <a:rPr lang="en-GB" sz="4400" i="1" dirty="0"/>
              <a:t>population </a:t>
            </a:r>
            <a:r>
              <a:rPr lang="en-GB" sz="4400" i="1" dirty="0" smtClean="0"/>
              <a:t>survey</a:t>
            </a:r>
            <a:r>
              <a:rPr lang="en-GB" sz="4400" i="1" dirty="0"/>
              <a:t>	</a:t>
            </a:r>
            <a:r>
              <a:rPr lang="en-GB" sz="4400" i="1" dirty="0" smtClean="0"/>
              <a:t>	</a:t>
            </a:r>
          </a:p>
          <a:p>
            <a:pPr marL="514350" indent="-514350">
              <a:buFont typeface="+mj-lt"/>
              <a:buAutoNum type="arabicPeriod"/>
            </a:pPr>
            <a:endParaRPr lang="en-GB" sz="4400" i="1" dirty="0" smtClean="0"/>
          </a:p>
          <a:p>
            <a:pPr marL="514350" indent="-514350">
              <a:buFont typeface="+mj-lt"/>
              <a:buAutoNum type="arabicPeriod"/>
            </a:pPr>
            <a:r>
              <a:rPr lang="en-GB" sz="4400" i="1" dirty="0" smtClean="0"/>
              <a:t>Ethnic </a:t>
            </a:r>
            <a:r>
              <a:rPr lang="en-GB" sz="4400" i="1" dirty="0"/>
              <a:t>minorities boost </a:t>
            </a:r>
            <a:r>
              <a:rPr lang="en-GB" sz="4400" i="1" dirty="0" smtClean="0"/>
              <a:t>sample</a:t>
            </a:r>
            <a:r>
              <a:rPr lang="en-GB" sz="4400" i="1" dirty="0"/>
              <a:t>	</a:t>
            </a:r>
            <a:endParaRPr lang="en-GB" sz="4400" i="1" dirty="0" smtClean="0"/>
          </a:p>
          <a:p>
            <a:pPr marL="514350" indent="-514350">
              <a:buFont typeface="+mj-lt"/>
              <a:buAutoNum type="arabicPeriod"/>
            </a:pPr>
            <a:endParaRPr lang="en-GB" sz="4400" i="1" dirty="0" smtClean="0"/>
          </a:p>
          <a:p>
            <a:pPr marL="514350" indent="-514350">
              <a:buFont typeface="+mj-lt"/>
              <a:buAutoNum type="arabicPeriod"/>
            </a:pPr>
            <a:r>
              <a:rPr lang="en-GB" sz="4400" i="1" dirty="0" smtClean="0"/>
              <a:t>BHPS					</a:t>
            </a:r>
          </a:p>
          <a:p>
            <a:pPr marL="514350" indent="-514350">
              <a:buFont typeface="+mj-lt"/>
              <a:buAutoNum type="arabicPeriod"/>
            </a:pPr>
            <a:endParaRPr lang="en-GB" sz="4400" i="1" dirty="0" smtClean="0"/>
          </a:p>
          <a:p>
            <a:pPr marL="514350" indent="-514350">
              <a:buFont typeface="+mj-lt"/>
              <a:buAutoNum type="arabicPeriod"/>
            </a:pPr>
            <a:r>
              <a:rPr lang="en-GB" sz="4400" i="1" dirty="0" smtClean="0"/>
              <a:t>Innovation Panel</a:t>
            </a:r>
            <a:r>
              <a:rPr lang="en-GB" i="1" dirty="0" smtClean="0"/>
              <a:t>	</a:t>
            </a:r>
            <a:r>
              <a:rPr lang="en-GB" dirty="0" smtClean="0"/>
              <a:t>			</a:t>
            </a:r>
            <a:endParaRPr lang="en-GB" dirty="0"/>
          </a:p>
        </p:txBody>
      </p:sp>
      <p:sp>
        <p:nvSpPr>
          <p:cNvPr id="5" name="Title 1"/>
          <p:cNvSpPr txBox="1">
            <a:spLocks/>
          </p:cNvSpPr>
          <p:nvPr/>
        </p:nvSpPr>
        <p:spPr>
          <a:xfrm>
            <a:off x="761359" y="188393"/>
            <a:ext cx="1079542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smtClean="0"/>
              <a:t>Understanding Society – </a:t>
            </a:r>
            <a:br>
              <a:rPr lang="en-GB" dirty="0" smtClean="0"/>
            </a:br>
            <a:r>
              <a:rPr lang="en-GB" dirty="0" smtClean="0"/>
              <a:t>The UK Household Longitudinal Study (UKHLS)</a:t>
            </a:r>
            <a:endParaRPr lang="en-GB" dirty="0"/>
          </a:p>
        </p:txBody>
      </p:sp>
    </p:spTree>
    <p:extLst>
      <p:ext uri="{BB962C8B-B14F-4D97-AF65-F5344CB8AC3E}">
        <p14:creationId xmlns:p14="http://schemas.microsoft.com/office/powerpoint/2010/main" val="184044795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1359" y="188393"/>
            <a:ext cx="10795427" cy="1325563"/>
          </a:xfrm>
        </p:spPr>
        <p:txBody>
          <a:bodyPr>
            <a:normAutofit/>
          </a:bodyPr>
          <a:lstStyle/>
          <a:p>
            <a:r>
              <a:rPr lang="en-GB" dirty="0" smtClean="0"/>
              <a:t>Understanding Society – </a:t>
            </a:r>
            <a:br>
              <a:rPr lang="en-GB" dirty="0" smtClean="0"/>
            </a:br>
            <a:r>
              <a:rPr lang="en-GB" dirty="0" smtClean="0"/>
              <a:t>The UK Household Longitudinal Study (UKHLS)</a:t>
            </a:r>
            <a:endParaRPr lang="en-GB" dirty="0"/>
          </a:p>
        </p:txBody>
      </p:sp>
      <p:sp>
        <p:nvSpPr>
          <p:cNvPr id="3" name="Content Placeholder 2"/>
          <p:cNvSpPr>
            <a:spLocks noGrp="1"/>
          </p:cNvSpPr>
          <p:nvPr>
            <p:ph idx="1"/>
          </p:nvPr>
        </p:nvSpPr>
        <p:spPr>
          <a:xfrm>
            <a:off x="838200" y="1825624"/>
            <a:ext cx="10515600" cy="4652015"/>
          </a:xfrm>
        </p:spPr>
        <p:txBody>
          <a:bodyPr>
            <a:normAutofit/>
          </a:bodyPr>
          <a:lstStyle/>
          <a:p>
            <a:pPr>
              <a:lnSpc>
                <a:spcPct val="150000"/>
              </a:lnSpc>
            </a:pPr>
            <a:r>
              <a:rPr lang="en-GB" dirty="0" smtClean="0"/>
              <a:t>Wave </a:t>
            </a:r>
            <a:r>
              <a:rPr lang="en-GB" dirty="0"/>
              <a:t>A (</a:t>
            </a:r>
            <a:r>
              <a:rPr lang="en-GB" dirty="0" err="1" smtClean="0"/>
              <a:t>a_sex</a:t>
            </a:r>
            <a:r>
              <a:rPr lang="en-GB" dirty="0" smtClean="0"/>
              <a:t>)</a:t>
            </a:r>
          </a:p>
          <a:p>
            <a:pPr marL="0" indent="0">
              <a:lnSpc>
                <a:spcPct val="150000"/>
              </a:lnSpc>
              <a:buNone/>
            </a:pPr>
            <a:endParaRPr lang="en-GB" dirty="0" smtClean="0"/>
          </a:p>
          <a:p>
            <a:pPr marL="1524000" indent="-273050">
              <a:lnSpc>
                <a:spcPct val="150000"/>
              </a:lnSpc>
            </a:pPr>
            <a:r>
              <a:rPr lang="en-GB" dirty="0" smtClean="0"/>
              <a:t>50,994 adult interviews</a:t>
            </a:r>
          </a:p>
          <a:p>
            <a:pPr marL="1524000" indent="-273050">
              <a:lnSpc>
                <a:spcPct val="150000"/>
              </a:lnSpc>
            </a:pPr>
            <a:r>
              <a:rPr lang="en-GB" dirty="0" smtClean="0"/>
              <a:t>23,202 males (46%)</a:t>
            </a:r>
          </a:p>
          <a:p>
            <a:pPr marL="1524000" indent="-273050">
              <a:lnSpc>
                <a:spcPct val="150000"/>
              </a:lnSpc>
            </a:pPr>
            <a:r>
              <a:rPr lang="en-GB" dirty="0" smtClean="0"/>
              <a:t>27,792  fe</a:t>
            </a:r>
            <a:r>
              <a:rPr lang="en-GB" dirty="0"/>
              <a:t>males (46%)</a:t>
            </a:r>
          </a:p>
          <a:p>
            <a:pPr>
              <a:lnSpc>
                <a:spcPct val="150000"/>
              </a:lnSpc>
            </a:pPr>
            <a:endParaRPr lang="en-GB" dirty="0" smtClean="0"/>
          </a:p>
          <a:p>
            <a:pPr>
              <a:lnSpc>
                <a:spcPct val="150000"/>
              </a:lnSpc>
            </a:pPr>
            <a:endParaRPr lang="en-GB" dirty="0"/>
          </a:p>
          <a:p>
            <a:pPr>
              <a:lnSpc>
                <a:spcPct val="150000"/>
              </a:lnSpc>
            </a:pPr>
            <a:endParaRPr lang="en-GB" dirty="0"/>
          </a:p>
          <a:p>
            <a:pPr>
              <a:lnSpc>
                <a:spcPct val="150000"/>
              </a:lnSpc>
            </a:pPr>
            <a:endParaRPr lang="en-GB" dirty="0"/>
          </a:p>
        </p:txBody>
      </p:sp>
    </p:spTree>
    <p:extLst>
      <p:ext uri="{BB962C8B-B14F-4D97-AF65-F5344CB8AC3E}">
        <p14:creationId xmlns:p14="http://schemas.microsoft.com/office/powerpoint/2010/main" val="266535762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1359" y="188393"/>
            <a:ext cx="10795427" cy="1325563"/>
          </a:xfrm>
        </p:spPr>
        <p:txBody>
          <a:bodyPr>
            <a:normAutofit/>
          </a:bodyPr>
          <a:lstStyle/>
          <a:p>
            <a:r>
              <a:rPr lang="en-GB" dirty="0" smtClean="0"/>
              <a:t>Understanding Society – </a:t>
            </a:r>
            <a:br>
              <a:rPr lang="en-GB" dirty="0" smtClean="0"/>
            </a:br>
            <a:r>
              <a:rPr lang="en-GB" dirty="0" smtClean="0"/>
              <a:t>The UK Household Longitudinal Study (UKHLS)</a:t>
            </a:r>
            <a:endParaRPr lang="en-GB" dirty="0"/>
          </a:p>
        </p:txBody>
      </p:sp>
      <p:sp>
        <p:nvSpPr>
          <p:cNvPr id="3" name="Content Placeholder 2"/>
          <p:cNvSpPr>
            <a:spLocks noGrp="1"/>
          </p:cNvSpPr>
          <p:nvPr>
            <p:ph idx="1"/>
          </p:nvPr>
        </p:nvSpPr>
        <p:spPr>
          <a:xfrm>
            <a:off x="838200" y="1825624"/>
            <a:ext cx="10515600" cy="4652015"/>
          </a:xfrm>
        </p:spPr>
        <p:txBody>
          <a:bodyPr>
            <a:normAutofit/>
          </a:bodyPr>
          <a:lstStyle/>
          <a:p>
            <a:pPr marL="0" indent="0">
              <a:lnSpc>
                <a:spcPct val="150000"/>
              </a:lnSpc>
              <a:buNone/>
            </a:pPr>
            <a:r>
              <a:rPr lang="en-GB" dirty="0" smtClean="0"/>
              <a:t>Country of </a:t>
            </a:r>
            <a:r>
              <a:rPr lang="en-GB" dirty="0"/>
              <a:t>Residence Wave A </a:t>
            </a:r>
            <a:r>
              <a:rPr lang="en-GB" dirty="0" smtClean="0"/>
              <a:t>(</a:t>
            </a:r>
            <a:r>
              <a:rPr lang="en-GB" dirty="0" err="1" smtClean="0"/>
              <a:t>a_country</a:t>
            </a:r>
            <a:r>
              <a:rPr lang="en-GB" dirty="0" smtClean="0"/>
              <a:t>)</a:t>
            </a:r>
          </a:p>
          <a:p>
            <a:pPr marL="0" indent="0">
              <a:lnSpc>
                <a:spcPct val="150000"/>
              </a:lnSpc>
              <a:buNone/>
            </a:pPr>
            <a:endParaRPr lang="en-GB" dirty="0"/>
          </a:p>
          <a:p>
            <a:pPr marL="0" indent="0">
              <a:lnSpc>
                <a:spcPct val="150000"/>
              </a:lnSpc>
              <a:buNone/>
            </a:pPr>
            <a:r>
              <a:rPr lang="en-GB" dirty="0" smtClean="0"/>
              <a:t>England			42,972	(84%) </a:t>
            </a:r>
          </a:p>
          <a:p>
            <a:pPr marL="0" indent="0">
              <a:lnSpc>
                <a:spcPct val="150000"/>
              </a:lnSpc>
              <a:buNone/>
            </a:pPr>
            <a:r>
              <a:rPr lang="en-GB" dirty="0" smtClean="0"/>
              <a:t>Wales				2,378		 (5%) </a:t>
            </a:r>
          </a:p>
          <a:p>
            <a:pPr marL="0" indent="0">
              <a:lnSpc>
                <a:spcPct val="150000"/>
              </a:lnSpc>
              <a:buNone/>
            </a:pPr>
            <a:r>
              <a:rPr lang="en-GB" dirty="0" smtClean="0"/>
              <a:t>Scotland			3,556		 (7%) </a:t>
            </a:r>
          </a:p>
          <a:p>
            <a:pPr marL="0" indent="0">
              <a:lnSpc>
                <a:spcPct val="150000"/>
              </a:lnSpc>
              <a:buNone/>
            </a:pPr>
            <a:r>
              <a:rPr lang="en-GB" dirty="0" smtClean="0"/>
              <a:t>Northern Ireland       	2,088		 (4%)</a:t>
            </a:r>
          </a:p>
          <a:p>
            <a:pPr>
              <a:lnSpc>
                <a:spcPct val="150000"/>
              </a:lnSpc>
            </a:pPr>
            <a:endParaRPr lang="en-GB" dirty="0"/>
          </a:p>
          <a:p>
            <a:pPr>
              <a:lnSpc>
                <a:spcPct val="150000"/>
              </a:lnSpc>
            </a:pPr>
            <a:endParaRPr lang="en-GB" dirty="0"/>
          </a:p>
          <a:p>
            <a:pPr>
              <a:lnSpc>
                <a:spcPct val="150000"/>
              </a:lnSpc>
            </a:pPr>
            <a:endParaRPr lang="en-GB" dirty="0"/>
          </a:p>
        </p:txBody>
      </p:sp>
    </p:spTree>
    <p:extLst>
      <p:ext uri="{BB962C8B-B14F-4D97-AF65-F5344CB8AC3E}">
        <p14:creationId xmlns:p14="http://schemas.microsoft.com/office/powerpoint/2010/main" val="252166197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1359" y="2105025"/>
            <a:ext cx="10515600" cy="4295776"/>
          </a:xfrm>
        </p:spPr>
        <p:txBody>
          <a:bodyPr>
            <a:normAutofit/>
          </a:bodyPr>
          <a:lstStyle/>
          <a:p>
            <a:pPr marL="514350" indent="-514350">
              <a:buFont typeface="+mj-lt"/>
              <a:buAutoNum type="arabicPeriod"/>
            </a:pPr>
            <a:r>
              <a:rPr lang="en-GB" sz="4400" i="1" dirty="0" smtClean="0"/>
              <a:t>General </a:t>
            </a:r>
            <a:r>
              <a:rPr lang="en-GB" sz="4400" i="1" dirty="0"/>
              <a:t>population </a:t>
            </a:r>
            <a:r>
              <a:rPr lang="en-GB" sz="4400" i="1" dirty="0" smtClean="0"/>
              <a:t>survey</a:t>
            </a:r>
            <a:r>
              <a:rPr lang="en-GB" sz="4400" i="1" dirty="0"/>
              <a:t>	</a:t>
            </a:r>
            <a:r>
              <a:rPr lang="en-GB" sz="4400" i="1" dirty="0" smtClean="0"/>
              <a:t>	</a:t>
            </a:r>
          </a:p>
          <a:p>
            <a:pPr marL="514350" indent="-514350">
              <a:buFont typeface="+mj-lt"/>
              <a:buAutoNum type="arabicPeriod"/>
            </a:pPr>
            <a:r>
              <a:rPr lang="en-GB" sz="4400" i="1" dirty="0" smtClean="0"/>
              <a:t>Ethnic </a:t>
            </a:r>
            <a:r>
              <a:rPr lang="en-GB" sz="4400" i="1" dirty="0"/>
              <a:t>minorities boost </a:t>
            </a:r>
            <a:r>
              <a:rPr lang="en-GB" sz="4400" i="1" dirty="0" smtClean="0"/>
              <a:t>sample</a:t>
            </a:r>
            <a:r>
              <a:rPr lang="en-GB" sz="4400" i="1" dirty="0"/>
              <a:t>	</a:t>
            </a:r>
            <a:endParaRPr lang="en-GB" sz="4400" i="1" dirty="0" smtClean="0"/>
          </a:p>
          <a:p>
            <a:pPr marL="514350" indent="-514350">
              <a:buFont typeface="+mj-lt"/>
              <a:buAutoNum type="arabicPeriod"/>
            </a:pPr>
            <a:r>
              <a:rPr lang="en-GB" sz="4400" i="1" dirty="0" smtClean="0"/>
              <a:t>BHPS					</a:t>
            </a:r>
          </a:p>
          <a:p>
            <a:pPr marL="514350" indent="-514350">
              <a:buFont typeface="+mj-lt"/>
              <a:buAutoNum type="arabicPeriod"/>
            </a:pPr>
            <a:r>
              <a:rPr lang="en-GB" sz="4400" i="1" dirty="0" smtClean="0"/>
              <a:t>Innovation Panel</a:t>
            </a:r>
            <a:r>
              <a:rPr lang="en-GB" dirty="0" smtClean="0"/>
              <a:t>				</a:t>
            </a:r>
            <a:endParaRPr lang="en-GB" dirty="0"/>
          </a:p>
        </p:txBody>
      </p:sp>
      <p:sp>
        <p:nvSpPr>
          <p:cNvPr id="5" name="Title 1"/>
          <p:cNvSpPr txBox="1">
            <a:spLocks/>
          </p:cNvSpPr>
          <p:nvPr/>
        </p:nvSpPr>
        <p:spPr>
          <a:xfrm>
            <a:off x="761359" y="188393"/>
            <a:ext cx="1079542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smtClean="0"/>
              <a:t>Understanding Society – </a:t>
            </a:r>
            <a:br>
              <a:rPr lang="en-GB" dirty="0" smtClean="0"/>
            </a:br>
            <a:r>
              <a:rPr lang="en-GB" dirty="0" smtClean="0"/>
              <a:t>The UK Household Longitudinal Study (UKHLS)</a:t>
            </a:r>
            <a:endParaRPr lang="en-GB" dirty="0"/>
          </a:p>
        </p:txBody>
      </p:sp>
    </p:spTree>
    <p:extLst>
      <p:ext uri="{BB962C8B-B14F-4D97-AF65-F5344CB8AC3E}">
        <p14:creationId xmlns:p14="http://schemas.microsoft.com/office/powerpoint/2010/main" val="232164042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3118" y="0"/>
            <a:ext cx="11437882" cy="6858000"/>
          </a:xfrm>
        </p:spPr>
        <p:txBody>
          <a:bodyPr>
            <a:normAutofit/>
          </a:bodyPr>
          <a:lstStyle/>
          <a:p>
            <a:r>
              <a:rPr lang="en-GB" dirty="0" smtClean="0"/>
              <a:t>The </a:t>
            </a:r>
            <a:r>
              <a:rPr lang="en-GB" dirty="0"/>
              <a:t>general population survey is a stratified clustered equal probability sample of residential addresses drawn to a uniform design throughout all of the UK (including the north of </a:t>
            </a:r>
            <a:r>
              <a:rPr lang="en-GB" dirty="0" smtClean="0"/>
              <a:t>Scotland)</a:t>
            </a:r>
          </a:p>
          <a:p>
            <a:endParaRPr lang="en-GB" dirty="0"/>
          </a:p>
          <a:p>
            <a:r>
              <a:rPr lang="en-GB" dirty="0" smtClean="0"/>
              <a:t>The </a:t>
            </a:r>
            <a:r>
              <a:rPr lang="en-GB" dirty="0"/>
              <a:t>Northern Irish sample is not clustered </a:t>
            </a:r>
            <a:r>
              <a:rPr lang="en-GB" dirty="0" smtClean="0"/>
              <a:t>however</a:t>
            </a:r>
          </a:p>
          <a:p>
            <a:endParaRPr lang="en-GB" dirty="0" smtClean="0"/>
          </a:p>
          <a:p>
            <a:r>
              <a:rPr lang="en-GB" dirty="0" smtClean="0"/>
              <a:t>Within </a:t>
            </a:r>
            <a:r>
              <a:rPr lang="en-GB" dirty="0"/>
              <a:t>Great Britain the Primary Sampling Units (PSUs) are postal </a:t>
            </a:r>
            <a:r>
              <a:rPr lang="en-GB" dirty="0" smtClean="0"/>
              <a:t>sectors </a:t>
            </a:r>
          </a:p>
          <a:p>
            <a:endParaRPr lang="en-GB" dirty="0" smtClean="0"/>
          </a:p>
          <a:p>
            <a:r>
              <a:rPr lang="en-GB" dirty="0" smtClean="0"/>
              <a:t>They </a:t>
            </a:r>
            <a:r>
              <a:rPr lang="en-GB" dirty="0"/>
              <a:t>are stratified by the nine official regions of England, plus Scotland and Wales, by population density and by ethnic minority </a:t>
            </a:r>
            <a:r>
              <a:rPr lang="en-GB" dirty="0" smtClean="0"/>
              <a:t>density</a:t>
            </a:r>
          </a:p>
          <a:p>
            <a:endParaRPr lang="en-GB" dirty="0" smtClean="0"/>
          </a:p>
          <a:p>
            <a:r>
              <a:rPr lang="en-GB" dirty="0" smtClean="0"/>
              <a:t>This </a:t>
            </a:r>
            <a:r>
              <a:rPr lang="en-GB" dirty="0"/>
              <a:t>resulted in the systematic selection of 2,640 postal sectors with probability proportional to size (number of </a:t>
            </a:r>
            <a:r>
              <a:rPr lang="en-GB" dirty="0" smtClean="0"/>
              <a:t>addresses)</a:t>
            </a:r>
          </a:p>
          <a:p>
            <a:endParaRPr lang="en-GB" dirty="0" smtClean="0"/>
          </a:p>
        </p:txBody>
      </p:sp>
    </p:spTree>
    <p:extLst>
      <p:ext uri="{BB962C8B-B14F-4D97-AF65-F5344CB8AC3E}">
        <p14:creationId xmlns:p14="http://schemas.microsoft.com/office/powerpoint/2010/main" val="2313617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825625"/>
            <a:ext cx="11620500" cy="4351338"/>
          </a:xfrm>
        </p:spPr>
        <p:txBody>
          <a:bodyPr/>
          <a:lstStyle/>
          <a:p>
            <a:r>
              <a:rPr lang="en-GB" dirty="0"/>
              <a:t>Within each sampled sector, 18 addresses were selected systematically, resulting in an equal probability sample of 47,520 addresses in Great </a:t>
            </a:r>
            <a:r>
              <a:rPr lang="en-GB" dirty="0" smtClean="0"/>
              <a:t>Britain</a:t>
            </a:r>
          </a:p>
          <a:p>
            <a:endParaRPr lang="en-GB" dirty="0"/>
          </a:p>
          <a:p>
            <a:r>
              <a:rPr lang="en-GB" dirty="0" smtClean="0"/>
              <a:t>In </a:t>
            </a:r>
            <a:r>
              <a:rPr lang="en-GB" dirty="0"/>
              <a:t>Northern Ireland 2,400 addresses were selected systematically from the Land and Property Services Agency list of domestic properties</a:t>
            </a:r>
          </a:p>
          <a:p>
            <a:endParaRPr lang="en-GB" dirty="0"/>
          </a:p>
        </p:txBody>
      </p:sp>
    </p:spTree>
    <p:extLst>
      <p:ext uri="{BB962C8B-B14F-4D97-AF65-F5344CB8AC3E}">
        <p14:creationId xmlns:p14="http://schemas.microsoft.com/office/powerpoint/2010/main" val="119249026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1125"/>
            <a:ext cx="10515600" cy="1325563"/>
          </a:xfrm>
        </p:spPr>
        <p:txBody>
          <a:bodyPr/>
          <a:lstStyle/>
          <a:p>
            <a:r>
              <a:rPr lang="en-GB" dirty="0" smtClean="0"/>
              <a:t>Response Rates</a:t>
            </a:r>
            <a:endParaRPr lang="en-GB" dirty="0"/>
          </a:p>
        </p:txBody>
      </p:sp>
      <p:sp>
        <p:nvSpPr>
          <p:cNvPr id="3" name="Content Placeholder 2"/>
          <p:cNvSpPr>
            <a:spLocks noGrp="1"/>
          </p:cNvSpPr>
          <p:nvPr>
            <p:ph idx="1"/>
          </p:nvPr>
        </p:nvSpPr>
        <p:spPr/>
        <p:txBody>
          <a:bodyPr/>
          <a:lstStyle/>
          <a:p>
            <a:r>
              <a:rPr lang="en-GB" dirty="0" smtClean="0"/>
              <a:t>General </a:t>
            </a:r>
            <a:r>
              <a:rPr lang="en-GB" dirty="0"/>
              <a:t>population survey </a:t>
            </a:r>
            <a:r>
              <a:rPr lang="en-GB" dirty="0" smtClean="0"/>
              <a:t>57.2</a:t>
            </a:r>
            <a:r>
              <a:rPr lang="en-GB" dirty="0"/>
              <a:t>% </a:t>
            </a:r>
            <a:r>
              <a:rPr lang="en-GB" dirty="0" smtClean="0"/>
              <a:t> (60% target)</a:t>
            </a:r>
          </a:p>
          <a:p>
            <a:endParaRPr lang="en-GB" dirty="0" smtClean="0"/>
          </a:p>
          <a:p>
            <a:r>
              <a:rPr lang="en-GB" dirty="0" smtClean="0"/>
              <a:t>Ethnic </a:t>
            </a:r>
            <a:r>
              <a:rPr lang="en-GB" dirty="0"/>
              <a:t>minority boost </a:t>
            </a:r>
            <a:r>
              <a:rPr lang="en-GB" dirty="0" smtClean="0"/>
              <a:t>56.9% (55% target)</a:t>
            </a:r>
          </a:p>
          <a:p>
            <a:endParaRPr lang="en-GB" dirty="0" smtClean="0"/>
          </a:p>
          <a:p>
            <a:r>
              <a:rPr lang="en-GB" dirty="0" smtClean="0"/>
              <a:t>These </a:t>
            </a:r>
            <a:r>
              <a:rPr lang="en-GB" dirty="0"/>
              <a:t>rates are common for omnibus surveys in the UK (Buck and McFall, 2012</a:t>
            </a:r>
            <a:r>
              <a:rPr lang="en-GB" dirty="0" smtClean="0"/>
              <a:t>)</a:t>
            </a:r>
          </a:p>
          <a:p>
            <a:endParaRPr lang="en-GB" dirty="0"/>
          </a:p>
          <a:p>
            <a:r>
              <a:rPr lang="en-GB" dirty="0" smtClean="0"/>
              <a:t>Burton </a:t>
            </a:r>
            <a:r>
              <a:rPr lang="en-GB" dirty="0"/>
              <a:t>et al. (2011) provide in-depth information on UKHLS response </a:t>
            </a:r>
            <a:r>
              <a:rPr lang="en-GB" dirty="0" smtClean="0"/>
              <a:t>rates</a:t>
            </a:r>
            <a:endParaRPr lang="en-GB" dirty="0"/>
          </a:p>
        </p:txBody>
      </p:sp>
    </p:spTree>
    <p:extLst>
      <p:ext uri="{BB962C8B-B14F-4D97-AF65-F5344CB8AC3E}">
        <p14:creationId xmlns:p14="http://schemas.microsoft.com/office/powerpoint/2010/main" val="418924218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1772" y="417677"/>
            <a:ext cx="10515600" cy="1325563"/>
          </a:xfrm>
        </p:spPr>
        <p:txBody>
          <a:bodyPr/>
          <a:lstStyle/>
          <a:p>
            <a:r>
              <a:rPr lang="en-GB" dirty="0" smtClean="0"/>
              <a:t>Types of UKHLS Respondents</a:t>
            </a:r>
            <a:endParaRPr lang="en-GB" dirty="0"/>
          </a:p>
        </p:txBody>
      </p:sp>
      <p:sp>
        <p:nvSpPr>
          <p:cNvPr id="3" name="Content Placeholder 2"/>
          <p:cNvSpPr>
            <a:spLocks noGrp="1"/>
          </p:cNvSpPr>
          <p:nvPr>
            <p:ph idx="1"/>
          </p:nvPr>
        </p:nvSpPr>
        <p:spPr>
          <a:xfrm>
            <a:off x="838200" y="2109404"/>
            <a:ext cx="10515600" cy="4351338"/>
          </a:xfrm>
        </p:spPr>
        <p:txBody>
          <a:bodyPr/>
          <a:lstStyle/>
          <a:p>
            <a:r>
              <a:rPr lang="en-GB" dirty="0" smtClean="0"/>
              <a:t>Original Sample Members (OSM)</a:t>
            </a:r>
          </a:p>
          <a:p>
            <a:pPr marL="0" indent="0">
              <a:lnSpc>
                <a:spcPct val="100000"/>
              </a:lnSpc>
              <a:spcBef>
                <a:spcPts val="0"/>
              </a:spcBef>
              <a:buNone/>
            </a:pPr>
            <a:r>
              <a:rPr lang="en-GB" dirty="0" smtClean="0"/>
              <a:t>	</a:t>
            </a:r>
            <a:r>
              <a:rPr lang="en-GB" i="1" dirty="0" smtClean="0"/>
              <a:t>Present in households at the start of the study</a:t>
            </a:r>
          </a:p>
          <a:p>
            <a:pPr marL="0" indent="0">
              <a:lnSpc>
                <a:spcPct val="100000"/>
              </a:lnSpc>
              <a:spcBef>
                <a:spcPts val="0"/>
              </a:spcBef>
              <a:buNone/>
            </a:pPr>
            <a:r>
              <a:rPr lang="en-GB" i="1" dirty="0"/>
              <a:t>	</a:t>
            </a:r>
            <a:r>
              <a:rPr lang="en-GB" i="1" dirty="0" smtClean="0"/>
              <a:t>They are always followed</a:t>
            </a:r>
          </a:p>
          <a:p>
            <a:pPr lvl="1"/>
            <a:endParaRPr lang="en-GB" dirty="0" smtClean="0"/>
          </a:p>
          <a:p>
            <a:r>
              <a:rPr lang="en-GB" dirty="0" smtClean="0"/>
              <a:t>Temporary Sample Members (TSM)</a:t>
            </a:r>
          </a:p>
          <a:p>
            <a:pPr marL="457200" lvl="1" indent="0">
              <a:lnSpc>
                <a:spcPct val="100000"/>
              </a:lnSpc>
              <a:spcBef>
                <a:spcPts val="0"/>
              </a:spcBef>
              <a:buNone/>
            </a:pPr>
            <a:r>
              <a:rPr lang="en-GB" dirty="0"/>
              <a:t>	</a:t>
            </a:r>
            <a:r>
              <a:rPr lang="en-GB" sz="2800" i="1" dirty="0" smtClean="0"/>
              <a:t>Join a households with an OSM</a:t>
            </a:r>
          </a:p>
          <a:p>
            <a:pPr marL="457200" lvl="1" indent="0">
              <a:lnSpc>
                <a:spcPct val="100000"/>
              </a:lnSpc>
              <a:spcBef>
                <a:spcPts val="0"/>
              </a:spcBef>
              <a:buNone/>
            </a:pPr>
            <a:r>
              <a:rPr lang="en-GB" sz="2800" i="1" dirty="0"/>
              <a:t>	</a:t>
            </a:r>
            <a:r>
              <a:rPr lang="en-GB" sz="2800" i="1" dirty="0" smtClean="0"/>
              <a:t>Only surveyed if living with an OSM</a:t>
            </a:r>
          </a:p>
          <a:p>
            <a:endParaRPr lang="en-GB" dirty="0"/>
          </a:p>
          <a:p>
            <a:endParaRPr lang="en-GB" dirty="0" smtClean="0"/>
          </a:p>
          <a:p>
            <a:endParaRPr lang="en-GB" dirty="0" smtClean="0"/>
          </a:p>
          <a:p>
            <a:endParaRPr lang="en-GB" dirty="0"/>
          </a:p>
        </p:txBody>
      </p:sp>
    </p:spTree>
    <p:extLst>
      <p:ext uri="{BB962C8B-B14F-4D97-AF65-F5344CB8AC3E}">
        <p14:creationId xmlns:p14="http://schemas.microsoft.com/office/powerpoint/2010/main" val="1694969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GB" dirty="0" smtClean="0"/>
              <a:t>Prelude</a:t>
            </a:r>
            <a:endParaRPr lang="en-GB" dirty="0"/>
          </a:p>
        </p:txBody>
      </p:sp>
      <p:sp>
        <p:nvSpPr>
          <p:cNvPr id="3" name="Content Placeholder 2"/>
          <p:cNvSpPr>
            <a:spLocks noGrp="1"/>
          </p:cNvSpPr>
          <p:nvPr>
            <p:ph idx="1"/>
          </p:nvPr>
        </p:nvSpPr>
        <p:spPr>
          <a:xfrm>
            <a:off x="145143" y="1266825"/>
            <a:ext cx="11901714" cy="5431518"/>
          </a:xfrm>
        </p:spPr>
        <p:txBody>
          <a:bodyPr>
            <a:normAutofit lnSpcReduction="10000"/>
          </a:bodyPr>
          <a:lstStyle/>
          <a:p>
            <a:pPr marL="0" indent="0">
              <a:buNone/>
            </a:pPr>
            <a:r>
              <a:rPr lang="en-GB" dirty="0" smtClean="0"/>
              <a:t>Gayle and Lambert (2006)</a:t>
            </a:r>
          </a:p>
          <a:p>
            <a:endParaRPr lang="en-GB" dirty="0"/>
          </a:p>
          <a:p>
            <a:pPr marL="0" indent="0">
              <a:buNone/>
            </a:pPr>
            <a:r>
              <a:rPr lang="en-GB" i="1" dirty="0" err="1" smtClean="0">
                <a:solidFill>
                  <a:schemeClr val="bg1">
                    <a:lumMod val="75000"/>
                  </a:schemeClr>
                </a:solidFill>
              </a:rPr>
              <a:t>Goldthorpe</a:t>
            </a:r>
            <a:r>
              <a:rPr lang="en-GB" i="1" dirty="0" smtClean="0">
                <a:solidFill>
                  <a:schemeClr val="bg1">
                    <a:lumMod val="75000"/>
                  </a:schemeClr>
                </a:solidFill>
              </a:rPr>
              <a:t> (2000) notes that critics of survey based social science research ritually characterise it as static and this is simply to ignore the rapid development of survey related work.</a:t>
            </a:r>
          </a:p>
          <a:p>
            <a:pPr marL="0" indent="0">
              <a:buNone/>
            </a:pPr>
            <a:endParaRPr lang="en-GB" i="1" dirty="0"/>
          </a:p>
          <a:p>
            <a:pPr marL="0" indent="0">
              <a:buNone/>
            </a:pPr>
            <a:r>
              <a:rPr lang="en-GB" i="1" dirty="0" smtClean="0"/>
              <a:t>Far from remaining static in their practices, survey researchers in social science have been reflexive and have attempted to respond to various critiques and specific shortcomings that have been highlighted. </a:t>
            </a:r>
          </a:p>
          <a:p>
            <a:pPr marL="0" indent="0">
              <a:buNone/>
            </a:pPr>
            <a:endParaRPr lang="en-GB" i="1" dirty="0" smtClean="0"/>
          </a:p>
          <a:p>
            <a:pPr marL="0" indent="0">
              <a:buNone/>
            </a:pPr>
            <a:r>
              <a:rPr lang="en-GB" i="1" dirty="0" smtClean="0"/>
              <a:t>These responses have usually involved improving statistical techniques of variable analysis, and improving the underlying data quality. </a:t>
            </a:r>
          </a:p>
          <a:p>
            <a:pPr marL="0" indent="0">
              <a:buNone/>
            </a:pPr>
            <a:r>
              <a:rPr lang="en-GB" sz="1200" u="sng" dirty="0" smtClean="0">
                <a:hlinkClick r:id="rId3"/>
              </a:rPr>
              <a:t>http://www.restore.ac.uk/Longitudinal/wp/lda_2006_3.pdf</a:t>
            </a:r>
            <a:endParaRPr lang="en-GB" sz="1200" dirty="0"/>
          </a:p>
        </p:txBody>
      </p:sp>
    </p:spTree>
    <p:extLst>
      <p:ext uri="{BB962C8B-B14F-4D97-AF65-F5344CB8AC3E}">
        <p14:creationId xmlns:p14="http://schemas.microsoft.com/office/powerpoint/2010/main" val="69083725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6331" y="2035832"/>
            <a:ext cx="11519338" cy="4351338"/>
          </a:xfrm>
        </p:spPr>
        <p:txBody>
          <a:bodyPr/>
          <a:lstStyle/>
          <a:p>
            <a:r>
              <a:rPr lang="en-GB" dirty="0"/>
              <a:t>W</a:t>
            </a:r>
            <a:r>
              <a:rPr lang="en-GB" dirty="0" smtClean="0"/>
              <a:t>hen </a:t>
            </a:r>
            <a:r>
              <a:rPr lang="en-GB" dirty="0"/>
              <a:t>an adult </a:t>
            </a:r>
            <a:r>
              <a:rPr lang="en-GB" dirty="0" smtClean="0"/>
              <a:t>female </a:t>
            </a:r>
            <a:r>
              <a:rPr lang="en-GB" dirty="0"/>
              <a:t>OSM moves in with </a:t>
            </a:r>
            <a:r>
              <a:rPr lang="en-GB" dirty="0" smtClean="0"/>
              <a:t>her male </a:t>
            </a:r>
            <a:r>
              <a:rPr lang="en-GB" dirty="0"/>
              <a:t>partner s</a:t>
            </a:r>
            <a:r>
              <a:rPr lang="en-GB" dirty="0" smtClean="0"/>
              <a:t>he </a:t>
            </a:r>
            <a:r>
              <a:rPr lang="en-GB" dirty="0"/>
              <a:t>will also be interviewed and will become a </a:t>
            </a:r>
            <a:r>
              <a:rPr lang="en-GB" dirty="0" smtClean="0"/>
              <a:t>TSM </a:t>
            </a:r>
          </a:p>
          <a:p>
            <a:endParaRPr lang="en-GB" dirty="0" smtClean="0"/>
          </a:p>
          <a:p>
            <a:r>
              <a:rPr lang="en-GB" dirty="0" smtClean="0"/>
              <a:t>A </a:t>
            </a:r>
            <a:r>
              <a:rPr lang="en-GB" dirty="0"/>
              <a:t>TSM is not followed when they no longer live in a household with an </a:t>
            </a:r>
            <a:r>
              <a:rPr lang="en-GB" dirty="0" smtClean="0"/>
              <a:t>OSM</a:t>
            </a:r>
          </a:p>
          <a:p>
            <a:endParaRPr lang="en-GB" dirty="0"/>
          </a:p>
          <a:p>
            <a:r>
              <a:rPr lang="en-GB" dirty="0" smtClean="0"/>
              <a:t>If </a:t>
            </a:r>
            <a:r>
              <a:rPr lang="en-GB" dirty="0"/>
              <a:t>a male TSM fathers a child with an OSM they become a Permanent Sample Member (PSM) and remain potentially eligible for interview for the life of </a:t>
            </a:r>
            <a:r>
              <a:rPr lang="en-GB" dirty="0" smtClean="0"/>
              <a:t>survey</a:t>
            </a:r>
            <a:endParaRPr lang="en-GB" dirty="0"/>
          </a:p>
          <a:p>
            <a:endParaRPr lang="en-GB" dirty="0"/>
          </a:p>
        </p:txBody>
      </p:sp>
      <p:sp>
        <p:nvSpPr>
          <p:cNvPr id="4" name="Title 1"/>
          <p:cNvSpPr txBox="1">
            <a:spLocks/>
          </p:cNvSpPr>
          <p:nvPr/>
        </p:nvSpPr>
        <p:spPr>
          <a:xfrm>
            <a:off x="1074684" y="34936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smtClean="0"/>
              <a:t>UKHLS Following Rules (Example)</a:t>
            </a:r>
            <a:endParaRPr lang="en-GB" dirty="0"/>
          </a:p>
        </p:txBody>
      </p:sp>
    </p:spTree>
    <p:extLst>
      <p:ext uri="{BB962C8B-B14F-4D97-AF65-F5344CB8AC3E}">
        <p14:creationId xmlns:p14="http://schemas.microsoft.com/office/powerpoint/2010/main" val="197957382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UKHLS Following Rules</a:t>
            </a:r>
            <a:endParaRPr lang="en-GB" dirty="0"/>
          </a:p>
        </p:txBody>
      </p:sp>
      <p:sp>
        <p:nvSpPr>
          <p:cNvPr id="3" name="Content Placeholder 2"/>
          <p:cNvSpPr>
            <a:spLocks noGrp="1"/>
          </p:cNvSpPr>
          <p:nvPr>
            <p:ph idx="1"/>
          </p:nvPr>
        </p:nvSpPr>
        <p:spPr/>
        <p:txBody>
          <a:bodyPr>
            <a:normAutofit lnSpcReduction="10000"/>
          </a:bodyPr>
          <a:lstStyle/>
          <a:p>
            <a:pPr marL="0" indent="0">
              <a:buNone/>
            </a:pPr>
            <a:r>
              <a:rPr lang="en-GB" dirty="0"/>
              <a:t>The rules that guide following UKHLS respondents are designed to mimic the demographic processes by which the population is </a:t>
            </a:r>
            <a:r>
              <a:rPr lang="en-GB" dirty="0" smtClean="0"/>
              <a:t>reproduced</a:t>
            </a:r>
          </a:p>
          <a:p>
            <a:pPr marL="0" indent="0">
              <a:buNone/>
            </a:pPr>
            <a:endParaRPr lang="en-GB" dirty="0"/>
          </a:p>
          <a:p>
            <a:pPr marL="0" indent="0">
              <a:buNone/>
            </a:pPr>
            <a:r>
              <a:rPr lang="en-GB" dirty="0" smtClean="0"/>
              <a:t>This </a:t>
            </a:r>
            <a:r>
              <a:rPr lang="en-GB" dirty="0"/>
              <a:t>includes births, deaths, partnership formations and dissolutions and </a:t>
            </a:r>
            <a:r>
              <a:rPr lang="en-GB" dirty="0" smtClean="0"/>
              <a:t>emigration</a:t>
            </a:r>
          </a:p>
          <a:p>
            <a:pPr marL="0" indent="0">
              <a:buNone/>
            </a:pPr>
            <a:endParaRPr lang="en-GB" dirty="0"/>
          </a:p>
          <a:p>
            <a:pPr marL="0" indent="0">
              <a:buNone/>
            </a:pPr>
            <a:r>
              <a:rPr lang="en-GB" dirty="0" smtClean="0"/>
              <a:t>The </a:t>
            </a:r>
            <a:r>
              <a:rPr lang="en-GB" dirty="0"/>
              <a:t>study’s ‘following rules’ provide an organic selection method which over time represent the evolving pattern of families and households in the </a:t>
            </a:r>
            <a:r>
              <a:rPr lang="en-GB" dirty="0" smtClean="0"/>
              <a:t>UK</a:t>
            </a:r>
            <a:endParaRPr lang="en-GB" dirty="0"/>
          </a:p>
        </p:txBody>
      </p:sp>
    </p:spTree>
    <p:extLst>
      <p:ext uri="{BB962C8B-B14F-4D97-AF65-F5344CB8AC3E}">
        <p14:creationId xmlns:p14="http://schemas.microsoft.com/office/powerpoint/2010/main" val="137730530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81469" y="1834745"/>
            <a:ext cx="9144000" cy="2387600"/>
          </a:xfrm>
        </p:spPr>
        <p:txBody>
          <a:bodyPr>
            <a:normAutofit fontScale="90000"/>
          </a:bodyPr>
          <a:lstStyle/>
          <a:p>
            <a:r>
              <a:rPr lang="en-GB" dirty="0" smtClean="0"/>
              <a:t>Part </a:t>
            </a:r>
            <a:r>
              <a:rPr lang="en-GB" dirty="0"/>
              <a:t>0</a:t>
            </a:r>
            <a:r>
              <a:rPr lang="en-GB" dirty="0" smtClean="0"/>
              <a:t> </a:t>
            </a:r>
            <a:br>
              <a:rPr lang="en-GB" dirty="0" smtClean="0"/>
            </a:br>
            <a:r>
              <a:rPr lang="en-GB" dirty="0"/>
              <a:t/>
            </a:r>
            <a:br>
              <a:rPr lang="en-GB" dirty="0"/>
            </a:br>
            <a:r>
              <a:rPr lang="en-GB" dirty="0" smtClean="0"/>
              <a:t>Working with Complex Surveys</a:t>
            </a:r>
            <a:br>
              <a:rPr lang="en-GB" dirty="0" smtClean="0"/>
            </a:br>
            <a:r>
              <a:rPr lang="en-GB" dirty="0" smtClean="0"/>
              <a:t/>
            </a:r>
            <a:br>
              <a:rPr lang="en-GB" dirty="0" smtClean="0"/>
            </a:br>
            <a:r>
              <a:rPr lang="en-GB" dirty="0" smtClean="0"/>
              <a:t>Using Software</a:t>
            </a:r>
            <a:endParaRPr lang="en-GB" dirty="0"/>
          </a:p>
        </p:txBody>
      </p:sp>
    </p:spTree>
    <p:extLst>
      <p:ext uri="{BB962C8B-B14F-4D97-AF65-F5344CB8AC3E}">
        <p14:creationId xmlns:p14="http://schemas.microsoft.com/office/powerpoint/2010/main" val="342105019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You can’t analyse complex surveys without</a:t>
            </a:r>
            <a:endParaRPr lang="en-GB" dirty="0"/>
          </a:p>
        </p:txBody>
      </p:sp>
      <p:pic>
        <p:nvPicPr>
          <p:cNvPr id="6" name="Picture 2" descr="Image result for software"/>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2830708" y="1825625"/>
            <a:ext cx="6530583"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869235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46517" y="2034566"/>
            <a:ext cx="5705740" cy="1325563"/>
          </a:xfrm>
        </p:spPr>
        <p:txBody>
          <a:bodyPr/>
          <a:lstStyle/>
          <a:p>
            <a:r>
              <a:rPr lang="en-GB" b="1" dirty="0" smtClean="0">
                <a:solidFill>
                  <a:srgbClr val="FF0000"/>
                </a:solidFill>
              </a:rPr>
              <a:t>Don’t try to use Excel</a:t>
            </a:r>
            <a:endParaRPr lang="en-GB" b="1" dirty="0">
              <a:solidFill>
                <a:srgbClr val="FF0000"/>
              </a:solidFill>
            </a:endParaRPr>
          </a:p>
        </p:txBody>
      </p:sp>
      <p:pic>
        <p:nvPicPr>
          <p:cNvPr id="4" name="Picture 3"/>
          <p:cNvPicPr>
            <a:picLocks noChangeAspect="1"/>
          </p:cNvPicPr>
          <p:nvPr/>
        </p:nvPicPr>
        <p:blipFill>
          <a:blip r:embed="rId2"/>
          <a:stretch>
            <a:fillRect/>
          </a:stretch>
        </p:blipFill>
        <p:spPr>
          <a:xfrm>
            <a:off x="143124" y="365125"/>
            <a:ext cx="4622492" cy="5990008"/>
          </a:xfrm>
          <a:prstGeom prst="rect">
            <a:avLst/>
          </a:prstGeom>
        </p:spPr>
      </p:pic>
    </p:spTree>
    <p:extLst>
      <p:ext uri="{BB962C8B-B14F-4D97-AF65-F5344CB8AC3E}">
        <p14:creationId xmlns:p14="http://schemas.microsoft.com/office/powerpoint/2010/main" val="352055368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7357" y="552893"/>
            <a:ext cx="10035981" cy="5805376"/>
          </a:xfrm>
        </p:spPr>
      </p:pic>
    </p:spTree>
    <p:extLst>
      <p:ext uri="{BB962C8B-B14F-4D97-AF65-F5344CB8AC3E}">
        <p14:creationId xmlns:p14="http://schemas.microsoft.com/office/powerpoint/2010/main" val="323695654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8118" y="118238"/>
            <a:ext cx="5372675" cy="3955312"/>
          </a:xfrm>
        </p:spPr>
      </p:pic>
      <p:pic>
        <p:nvPicPr>
          <p:cNvPr id="9" name="Picture 8"/>
          <p:cNvPicPr>
            <a:picLocks noChangeAspect="1"/>
          </p:cNvPicPr>
          <p:nvPr/>
        </p:nvPicPr>
        <p:blipFill>
          <a:blip r:embed="rId3"/>
          <a:stretch>
            <a:fillRect/>
          </a:stretch>
        </p:blipFill>
        <p:spPr>
          <a:xfrm>
            <a:off x="6210876" y="118238"/>
            <a:ext cx="5633794" cy="4073870"/>
          </a:xfrm>
          <a:prstGeom prst="rect">
            <a:avLst/>
          </a:prstGeom>
        </p:spPr>
      </p:pic>
      <p:pic>
        <p:nvPicPr>
          <p:cNvPr id="11" name="Picture 10"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118" y="4048653"/>
            <a:ext cx="5332549" cy="2809347"/>
          </a:xfrm>
          <a:prstGeom prst="rect">
            <a:avLst/>
          </a:prstGeom>
        </p:spPr>
      </p:pic>
      <p:pic>
        <p:nvPicPr>
          <p:cNvPr id="12" name="Picture 11"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3954" y="4243991"/>
            <a:ext cx="5110716" cy="2614009"/>
          </a:xfrm>
          <a:prstGeom prst="rect">
            <a:avLst/>
          </a:prstGeom>
        </p:spPr>
      </p:pic>
    </p:spTree>
    <p:extLst>
      <p:ext uri="{BB962C8B-B14F-4D97-AF65-F5344CB8AC3E}">
        <p14:creationId xmlns:p14="http://schemas.microsoft.com/office/powerpoint/2010/main" val="91708332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Survey data analysts are free to use whatever software they </a:t>
            </a:r>
            <a:r>
              <a:rPr lang="en-GB" dirty="0" smtClean="0"/>
              <a:t>prefer…</a:t>
            </a:r>
            <a:r>
              <a:rPr lang="en-GB" dirty="0"/>
              <a:t/>
            </a:r>
            <a:br>
              <a:rPr lang="en-GB" dirty="0"/>
            </a:br>
            <a:endParaRPr lang="en-GB" dirty="0"/>
          </a:p>
        </p:txBody>
      </p:sp>
      <p:sp>
        <p:nvSpPr>
          <p:cNvPr id="3" name="Content Placeholder 2"/>
          <p:cNvSpPr>
            <a:spLocks noGrp="1"/>
          </p:cNvSpPr>
          <p:nvPr>
            <p:ph idx="1"/>
          </p:nvPr>
        </p:nvSpPr>
        <p:spPr/>
        <p:txBody>
          <a:bodyPr/>
          <a:lstStyle/>
          <a:p>
            <a:endParaRPr lang="en-GB"/>
          </a:p>
        </p:txBody>
      </p:sp>
    </p:spTree>
    <p:extLst>
      <p:ext uri="{BB962C8B-B14F-4D97-AF65-F5344CB8AC3E}">
        <p14:creationId xmlns:p14="http://schemas.microsoft.com/office/powerpoint/2010/main" val="230827372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8046"/>
            <a:ext cx="10515600" cy="1325563"/>
          </a:xfrm>
        </p:spPr>
        <p:txBody>
          <a:bodyPr/>
          <a:lstStyle/>
          <a:p>
            <a:r>
              <a:rPr lang="en-GB" dirty="0" smtClean="0"/>
              <a:t>Why Stata</a:t>
            </a:r>
            <a:endParaRPr lang="en-GB" dirty="0"/>
          </a:p>
        </p:txBody>
      </p:sp>
      <p:sp>
        <p:nvSpPr>
          <p:cNvPr id="3" name="Content Placeholder 2"/>
          <p:cNvSpPr>
            <a:spLocks noGrp="1"/>
          </p:cNvSpPr>
          <p:nvPr>
            <p:ph idx="1"/>
          </p:nvPr>
        </p:nvSpPr>
        <p:spPr>
          <a:xfrm>
            <a:off x="838200" y="1552352"/>
            <a:ext cx="10515600" cy="5188689"/>
          </a:xfrm>
        </p:spPr>
        <p:txBody>
          <a:bodyPr>
            <a:normAutofit lnSpcReduction="10000"/>
          </a:bodyPr>
          <a:lstStyle/>
          <a:p>
            <a:r>
              <a:rPr lang="en-GB" dirty="0" smtClean="0"/>
              <a:t> A wide (and growing) user community</a:t>
            </a:r>
          </a:p>
          <a:p>
            <a:endParaRPr lang="en-GB" dirty="0" smtClean="0"/>
          </a:p>
          <a:p>
            <a:r>
              <a:rPr lang="en-GB" dirty="0" smtClean="0"/>
              <a:t>Excellent documentation and help files</a:t>
            </a:r>
          </a:p>
          <a:p>
            <a:endParaRPr lang="en-GB" dirty="0" smtClean="0"/>
          </a:p>
          <a:p>
            <a:r>
              <a:rPr lang="en-GB" dirty="0" smtClean="0"/>
              <a:t>A helpful forum (</a:t>
            </a:r>
            <a:r>
              <a:rPr lang="en-GB" dirty="0" smtClean="0">
                <a:hlinkClick r:id="rId2"/>
              </a:rPr>
              <a:t>www.statalist.org</a:t>
            </a:r>
            <a:r>
              <a:rPr lang="en-GB" dirty="0" smtClean="0"/>
              <a:t>)</a:t>
            </a:r>
          </a:p>
          <a:p>
            <a:endParaRPr lang="en-GB" dirty="0" smtClean="0"/>
          </a:p>
          <a:p>
            <a:r>
              <a:rPr lang="en-GB" dirty="0" smtClean="0"/>
              <a:t>Many good and accessible training resources</a:t>
            </a:r>
          </a:p>
          <a:p>
            <a:pPr lvl="1"/>
            <a:r>
              <a:rPr lang="en-GB" dirty="0"/>
              <a:t>Stata </a:t>
            </a:r>
            <a:r>
              <a:rPr lang="en-GB" dirty="0">
                <a:hlinkClick r:id="rId3"/>
              </a:rPr>
              <a:t>http://www.stata.com/training</a:t>
            </a:r>
            <a:r>
              <a:rPr lang="en-GB" dirty="0" smtClean="0">
                <a:hlinkClick r:id="rId3"/>
              </a:rPr>
              <a:t>/</a:t>
            </a:r>
            <a:endParaRPr lang="en-GB" dirty="0" smtClean="0"/>
          </a:p>
          <a:p>
            <a:pPr lvl="1"/>
            <a:r>
              <a:rPr lang="en-GB" dirty="0" smtClean="0"/>
              <a:t>UCLA </a:t>
            </a:r>
            <a:r>
              <a:rPr lang="en-GB" dirty="0" smtClean="0">
                <a:hlinkClick r:id="rId4"/>
              </a:rPr>
              <a:t>http</a:t>
            </a:r>
            <a:r>
              <a:rPr lang="en-GB" dirty="0">
                <a:hlinkClick r:id="rId4"/>
              </a:rPr>
              <a:t>://stats.idre.ucla.edu/stata</a:t>
            </a:r>
            <a:r>
              <a:rPr lang="en-GB" dirty="0" smtClean="0">
                <a:hlinkClick r:id="rId4"/>
              </a:rPr>
              <a:t>/</a:t>
            </a:r>
            <a:r>
              <a:rPr lang="en-GB" dirty="0" smtClean="0"/>
              <a:t> </a:t>
            </a:r>
          </a:p>
          <a:p>
            <a:pPr lvl="1"/>
            <a:r>
              <a:rPr lang="en-GB" dirty="0"/>
              <a:t>Timberlake </a:t>
            </a:r>
            <a:r>
              <a:rPr lang="en-GB" dirty="0">
                <a:hlinkClick r:id="rId5"/>
              </a:rPr>
              <a:t>http://</a:t>
            </a:r>
            <a:r>
              <a:rPr lang="en-GB" dirty="0" smtClean="0">
                <a:hlinkClick r:id="rId5"/>
              </a:rPr>
              <a:t>www.timberlake.co.uk/training</a:t>
            </a:r>
            <a:endParaRPr lang="en-GB" dirty="0" smtClean="0"/>
          </a:p>
          <a:p>
            <a:pPr lvl="1"/>
            <a:r>
              <a:rPr lang="en-GB" dirty="0"/>
              <a:t>Princeton </a:t>
            </a:r>
            <a:r>
              <a:rPr lang="en-GB" dirty="0">
                <a:hlinkClick r:id="rId6"/>
              </a:rPr>
              <a:t>http://data.princeton.edu/stata</a:t>
            </a:r>
            <a:r>
              <a:rPr lang="en-GB" dirty="0" smtClean="0">
                <a:hlinkClick r:id="rId6"/>
              </a:rPr>
              <a:t>/</a:t>
            </a:r>
            <a:endParaRPr lang="en-GB" dirty="0" smtClean="0"/>
          </a:p>
          <a:p>
            <a:pPr lvl="1"/>
            <a:r>
              <a:rPr lang="en-GB" dirty="0" smtClean="0"/>
              <a:t>My old site </a:t>
            </a:r>
            <a:r>
              <a:rPr lang="en-GB" dirty="0" smtClean="0">
                <a:hlinkClick r:id="rId7"/>
              </a:rPr>
              <a:t>www.longitudinal.stir.ac.uk</a:t>
            </a:r>
            <a:endParaRPr lang="en-GB" dirty="0" smtClean="0"/>
          </a:p>
          <a:p>
            <a:pPr marL="457200" lvl="1" indent="0">
              <a:buNone/>
            </a:pPr>
            <a:endParaRPr lang="en-GB" dirty="0" smtClean="0"/>
          </a:p>
        </p:txBody>
      </p:sp>
    </p:spTree>
    <p:extLst>
      <p:ext uri="{BB962C8B-B14F-4D97-AF65-F5344CB8AC3E}">
        <p14:creationId xmlns:p14="http://schemas.microsoft.com/office/powerpoint/2010/main" val="4089438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8046"/>
            <a:ext cx="10515600" cy="1325563"/>
          </a:xfrm>
        </p:spPr>
        <p:txBody>
          <a:bodyPr/>
          <a:lstStyle/>
          <a:p>
            <a:r>
              <a:rPr lang="en-GB" dirty="0" smtClean="0"/>
              <a:t>Stata Offers a Unified Environment</a:t>
            </a:r>
            <a:endParaRPr lang="en-GB" dirty="0"/>
          </a:p>
        </p:txBody>
      </p:sp>
      <p:sp>
        <p:nvSpPr>
          <p:cNvPr id="3" name="Content Placeholder 2"/>
          <p:cNvSpPr>
            <a:spLocks noGrp="1"/>
          </p:cNvSpPr>
          <p:nvPr>
            <p:ph idx="1"/>
          </p:nvPr>
        </p:nvSpPr>
        <p:spPr>
          <a:xfrm>
            <a:off x="838200" y="1552352"/>
            <a:ext cx="10515600" cy="5188689"/>
          </a:xfrm>
        </p:spPr>
        <p:txBody>
          <a:bodyPr>
            <a:normAutofit/>
          </a:bodyPr>
          <a:lstStyle/>
          <a:p>
            <a:r>
              <a:rPr lang="en-GB" dirty="0" smtClean="0"/>
              <a:t>Data Enabling (i.e. preparing complex survey data for analyses)</a:t>
            </a:r>
          </a:p>
          <a:p>
            <a:endParaRPr lang="en-GB" dirty="0" smtClean="0"/>
          </a:p>
          <a:p>
            <a:r>
              <a:rPr lang="en-GB" dirty="0" smtClean="0"/>
              <a:t>Exploratory Data Analysis</a:t>
            </a:r>
          </a:p>
          <a:p>
            <a:endParaRPr lang="en-GB" dirty="0" smtClean="0"/>
          </a:p>
          <a:p>
            <a:r>
              <a:rPr lang="en-GB" dirty="0" smtClean="0"/>
              <a:t>Comprehensive data analysis</a:t>
            </a:r>
            <a:endParaRPr lang="en-GB" dirty="0"/>
          </a:p>
          <a:p>
            <a:pPr lvl="1"/>
            <a:r>
              <a:rPr lang="en-GB" dirty="0" smtClean="0"/>
              <a:t>Models in the regression family (</a:t>
            </a:r>
            <a:r>
              <a:rPr lang="en-GB" dirty="0" err="1" smtClean="0"/>
              <a:t>glm</a:t>
            </a:r>
            <a:r>
              <a:rPr lang="en-GB" dirty="0" smtClean="0"/>
              <a:t>)</a:t>
            </a:r>
          </a:p>
          <a:p>
            <a:pPr lvl="1"/>
            <a:r>
              <a:rPr lang="en-GB" dirty="0" smtClean="0"/>
              <a:t>Selection models</a:t>
            </a:r>
            <a:endParaRPr lang="en-GB" dirty="0"/>
          </a:p>
          <a:p>
            <a:pPr lvl="1"/>
            <a:r>
              <a:rPr lang="en-GB" dirty="0" smtClean="0"/>
              <a:t>Multilevel models</a:t>
            </a:r>
            <a:endParaRPr lang="en-GB" dirty="0"/>
          </a:p>
          <a:p>
            <a:pPr lvl="1"/>
            <a:r>
              <a:rPr lang="en-GB" dirty="0" smtClean="0"/>
              <a:t>Event history models</a:t>
            </a:r>
            <a:endParaRPr lang="en-GB" dirty="0"/>
          </a:p>
          <a:p>
            <a:pPr lvl="1"/>
            <a:r>
              <a:rPr lang="en-GB" dirty="0" smtClean="0"/>
              <a:t>Longitudinal models (e.g. panel models)</a:t>
            </a:r>
          </a:p>
          <a:p>
            <a:pPr marL="0" indent="0">
              <a:buNone/>
            </a:pPr>
            <a:endParaRPr lang="en-GB" dirty="0" smtClean="0"/>
          </a:p>
          <a:p>
            <a:pPr marL="0" indent="0">
              <a:buNone/>
            </a:pPr>
            <a:endParaRPr lang="en-GB" dirty="0" smtClean="0"/>
          </a:p>
          <a:p>
            <a:endParaRPr lang="en-GB" dirty="0" smtClean="0"/>
          </a:p>
          <a:p>
            <a:pPr marL="457200" lvl="1" indent="0">
              <a:buNone/>
            </a:pPr>
            <a:endParaRPr lang="en-GB" dirty="0" smtClean="0"/>
          </a:p>
        </p:txBody>
      </p:sp>
    </p:spTree>
    <p:extLst>
      <p:ext uri="{BB962C8B-B14F-4D97-AF65-F5344CB8AC3E}">
        <p14:creationId xmlns:p14="http://schemas.microsoft.com/office/powerpoint/2010/main" val="335096732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7095</TotalTime>
  <Words>4822</Words>
  <Application>Microsoft Office PowerPoint</Application>
  <PresentationFormat>Widescreen</PresentationFormat>
  <Paragraphs>1056</Paragraphs>
  <Slides>172</Slides>
  <Notes>96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172</vt:i4>
      </vt:variant>
    </vt:vector>
  </HeadingPairs>
  <TitlesOfParts>
    <vt:vector size="179" baseType="lpstr">
      <vt:lpstr>Arial</vt:lpstr>
      <vt:lpstr>Arial Narrow</vt:lpstr>
      <vt:lpstr>Calibri</vt:lpstr>
      <vt:lpstr>Calibri Light</vt:lpstr>
      <vt:lpstr>Courier New</vt:lpstr>
      <vt:lpstr>Times New Roman</vt:lpstr>
      <vt:lpstr>Office Theme</vt:lpstr>
      <vt:lpstr>A Practical Introduction to Analysing  Complex Social Survey Data </vt:lpstr>
      <vt:lpstr>Part 0   Welcome</vt:lpstr>
      <vt:lpstr>Complex Social Surveys</vt:lpstr>
      <vt:lpstr>Large Facilities Capital Fund</vt:lpstr>
      <vt:lpstr>Complex Social Surveys</vt:lpstr>
      <vt:lpstr>Complex Social Surveys Good Points</vt:lpstr>
      <vt:lpstr>Complex Social Surveys Less Good Points</vt:lpstr>
      <vt:lpstr>Prelude</vt:lpstr>
      <vt:lpstr>Prelude</vt:lpstr>
      <vt:lpstr>Part 0   Revision (terminology etc)</vt:lpstr>
      <vt:lpstr>The Social Survey</vt:lpstr>
      <vt:lpstr>Cases</vt:lpstr>
      <vt:lpstr>Cases</vt:lpstr>
      <vt:lpstr>Variables</vt:lpstr>
      <vt:lpstr>Variables</vt:lpstr>
      <vt:lpstr>Variables</vt:lpstr>
      <vt:lpstr>Variables</vt:lpstr>
      <vt:lpstr>PowerPoint Presentation</vt:lpstr>
      <vt:lpstr>PowerPoint Presentation</vt:lpstr>
      <vt:lpstr>PowerPoint Presentation</vt:lpstr>
      <vt:lpstr>PowerPoint Presentation</vt:lpstr>
      <vt:lpstr>Part 0   UK SURVEYS</vt:lpstr>
      <vt:lpstr>PowerPoint Presentation</vt:lpstr>
      <vt:lpstr>Birth Cohort Studies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Household Panels</vt:lpstr>
      <vt:lpstr>PowerPoint Presentation</vt:lpstr>
      <vt:lpstr>BHPS Structure</vt:lpstr>
      <vt:lpstr>BHPS Data Collection</vt:lpstr>
      <vt:lpstr>BHPS Topics</vt:lpstr>
      <vt:lpstr>BHPS Topics</vt:lpstr>
      <vt:lpstr>PowerPoint Presentation</vt:lpstr>
      <vt:lpstr>PowerPoint Presentation</vt:lpstr>
      <vt:lpstr>Understanding Society –  The UK Household Longitudinal Study (UKHLS)</vt:lpstr>
      <vt:lpstr>PowerPoint Presentation</vt:lpstr>
      <vt:lpstr>PowerPoint Presentation</vt:lpstr>
      <vt:lpstr>Part 0   Study Designs</vt:lpstr>
      <vt:lpstr>A Census</vt:lpstr>
      <vt:lpstr>A Census</vt:lpstr>
      <vt:lpstr>PowerPoint Presentation</vt:lpstr>
      <vt:lpstr>PowerPoint Presentation</vt:lpstr>
      <vt:lpstr>A ‘Sample’ Survey</vt:lpstr>
      <vt:lpstr>Selecting Samples</vt:lpstr>
      <vt:lpstr>Non-Probability Samples</vt:lpstr>
      <vt:lpstr>Non-Probability Samples</vt:lpstr>
      <vt:lpstr>Probability Samples</vt:lpstr>
      <vt:lpstr>Probability Samples</vt:lpstr>
      <vt:lpstr>Sampling Frame = list of population   Sampling Fraction = ratio of sample to population </vt:lpstr>
      <vt:lpstr>Systematic Samples</vt:lpstr>
      <vt:lpstr>Simple Random Sample</vt:lpstr>
      <vt:lpstr>Exercise 1  Study Designs</vt:lpstr>
      <vt:lpstr>A Systematic Sample</vt:lpstr>
      <vt:lpstr>A Systematic Sample</vt:lpstr>
      <vt:lpstr>A Simple Random Sample http://stattrek.com/statistics/random-number-generator.aspx</vt:lpstr>
      <vt:lpstr>END OF EXERCISE</vt:lpstr>
      <vt:lpstr>Part 0   Selecting Samples</vt:lpstr>
      <vt:lpstr>Simple Random Samples</vt:lpstr>
      <vt:lpstr>Simple Random Samples</vt:lpstr>
      <vt:lpstr>Not a simple random sample</vt:lpstr>
      <vt:lpstr>Simple Random Sample</vt:lpstr>
      <vt:lpstr>Stratified Samples</vt:lpstr>
      <vt:lpstr>Stratified Random Sample</vt:lpstr>
      <vt:lpstr>Stratified Random Sample</vt:lpstr>
      <vt:lpstr>Clustered Samples</vt:lpstr>
      <vt:lpstr>Cluster(ed) Samples</vt:lpstr>
      <vt:lpstr>Cluster(ed) Samples</vt:lpstr>
      <vt:lpstr>Stratified Cluster Samples</vt:lpstr>
      <vt:lpstr>Multistage Cluster</vt:lpstr>
      <vt:lpstr>Part 0   The Design of Some  Major Surveys</vt:lpstr>
      <vt:lpstr>PowerPoint Presentation</vt:lpstr>
      <vt:lpstr>BHPS Sample Design</vt:lpstr>
      <vt:lpstr>Following BHPS Members</vt:lpstr>
      <vt:lpstr>BHPS Samples</vt:lpstr>
      <vt:lpstr>Extension Samples The British Household Panel Survey</vt:lpstr>
      <vt:lpstr>Understanding Society –  The UK Household Longitudinal Study (UKHLS)</vt:lpstr>
      <vt:lpstr>PowerPoint Presentation</vt:lpstr>
      <vt:lpstr>Understanding Society –  The UK Household Longitudinal Study (UKHLS)</vt:lpstr>
      <vt:lpstr>Understanding Society –  The UK Household Longitudinal Study (UKHLS)</vt:lpstr>
      <vt:lpstr>PowerPoint Presentation</vt:lpstr>
      <vt:lpstr>PowerPoint Presentation</vt:lpstr>
      <vt:lpstr>PowerPoint Presentation</vt:lpstr>
      <vt:lpstr>Response Rates</vt:lpstr>
      <vt:lpstr>Types of UKHLS Respondents</vt:lpstr>
      <vt:lpstr>PowerPoint Presentation</vt:lpstr>
      <vt:lpstr>UKHLS Following Rules</vt:lpstr>
      <vt:lpstr>Part 0   Working with Complex Surveys  Using Software</vt:lpstr>
      <vt:lpstr>You can’t analyse complex surveys without</vt:lpstr>
      <vt:lpstr>Don’t try to use Excel</vt:lpstr>
      <vt:lpstr>PowerPoint Presentation</vt:lpstr>
      <vt:lpstr>PowerPoint Presentation</vt:lpstr>
      <vt:lpstr>Survey data analysts are free to use whatever software they prefer… </vt:lpstr>
      <vt:lpstr>Why Stata</vt:lpstr>
      <vt:lpstr>Stata Offers a Unified Environment</vt:lpstr>
      <vt:lpstr>Stata Offers a Unified Environment</vt:lpstr>
      <vt:lpstr>A leading US social scientist and survey data analyst Donald J. Treiman makes the following comments on Stata </vt:lpstr>
      <vt:lpstr>PowerPoint Presentation</vt:lpstr>
      <vt:lpstr>Part 0   Working with Complex Surveys  The Workflow</vt:lpstr>
      <vt:lpstr>http://eprints.ncrm.ac.uk/4000/</vt:lpstr>
      <vt:lpstr>PowerPoint Presentation</vt:lpstr>
      <vt:lpstr>PowerPoint Presentation</vt:lpstr>
      <vt:lpstr>Estimating the time taken to enable  complex survey data for analysis</vt:lpstr>
      <vt:lpstr>Part 0   Working with Complex Surveys  Enabling Data </vt:lpstr>
      <vt:lpstr>PowerPoint Presentation</vt:lpstr>
      <vt:lpstr>PowerPoint Presentation</vt:lpstr>
      <vt:lpstr>Types of File (main files)</vt:lpstr>
      <vt:lpstr>Types of File (other files)</vt:lpstr>
      <vt:lpstr>Useful Files</vt:lpstr>
      <vt:lpstr>  Linking Up People and Households</vt:lpstr>
      <vt:lpstr>PowerPoint Presentation</vt:lpstr>
      <vt:lpstr>PowerPoint Presentation</vt:lpstr>
      <vt:lpstr>PowerPoint Presentation</vt:lpstr>
      <vt:lpstr>PowerPoint Presentation</vt:lpstr>
      <vt:lpstr>PowerPoint Presentation</vt:lpstr>
      <vt:lpstr>PowerPoint Presentation</vt:lpstr>
      <vt:lpstr>A Genuine Example</vt:lpstr>
      <vt:lpstr> Variables and Measures</vt:lpstr>
      <vt:lpstr>Time varying variables…</vt:lpstr>
      <vt:lpstr>PowerPoint Presentation</vt:lpstr>
      <vt:lpstr>a_marstat    legal marital status </vt:lpstr>
      <vt:lpstr>Time constant variables…</vt:lpstr>
      <vt:lpstr>PowerPoint Presentation</vt:lpstr>
      <vt:lpstr>PowerPoint Presentation</vt:lpstr>
      <vt:lpstr>PowerPoint Presentation</vt:lpstr>
      <vt:lpstr>Choosing between variables (and measures)…</vt:lpstr>
      <vt:lpstr>Understanding Society Income Measures</vt:lpstr>
      <vt:lpstr>Marital Status Measures</vt:lpstr>
      <vt:lpstr>PowerPoint Presentation</vt:lpstr>
      <vt:lpstr>PowerPoint Presentation</vt:lpstr>
      <vt:lpstr>PowerPoint Presentation</vt:lpstr>
      <vt:lpstr>Choosing between variables (and measures)…</vt:lpstr>
      <vt:lpstr>Part 0   Survey Weights</vt:lpstr>
      <vt:lpstr>Survey Weight sɜːveɪ weɪt/ noun confusing Adjusts a sample to better represent a population of interest </vt:lpstr>
      <vt:lpstr>Adjusting a sample to better represent a population of interest</vt:lpstr>
      <vt:lpstr>Adjusting a sample to better represent a population of interest</vt:lpstr>
      <vt:lpstr>A simple example of weighting data   Adjusting a sample to better represent a (target) population of interest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Concluding Remarks on Weights…</vt:lpstr>
      <vt:lpstr>Concluding Remarks on Weights…</vt:lpstr>
      <vt:lpstr>Part 0   Analysing Complex Surveys using Stata</vt:lpstr>
      <vt:lpstr>Complex Survey Analysis in Stata</vt:lpstr>
      <vt:lpstr>UKHLS Example</vt:lpstr>
      <vt:lpstr>UKHLS Example</vt:lpstr>
      <vt:lpstr>UKHLS Example</vt:lpstr>
      <vt:lpstr>A Warning Against  A Naïve Approach to Inference</vt:lpstr>
      <vt:lpstr>Part 0   Remarks and Conclusions</vt:lpstr>
      <vt:lpstr>PowerPoint Presentation</vt:lpstr>
      <vt:lpstr>Complex Social Surveys</vt:lpstr>
      <vt:lpstr>Things you might consider when reading analyses using complex social surveys….</vt:lpstr>
      <vt:lpstr>Things you might consider when reading analyses using complex social surveys….</vt:lpstr>
      <vt:lpstr>Things you might consider when  commissioning an analysis….</vt:lpstr>
      <vt:lpstr>Things you might consider when  commissioning an analysis….</vt:lpstr>
      <vt:lpstr>Things you might think about before analysing complex social surveys…</vt:lpstr>
      <vt:lpstr>PowerPoint Presentation</vt:lpstr>
      <vt:lpstr>The Future</vt:lpstr>
      <vt:lpstr>Last Words</vt:lpstr>
      <vt:lpstr>PowerPoint Presentation</vt:lpstr>
      <vt:lpstr>PowerPoint Presentation</vt:lpstr>
      <vt:lpstr>PowerPoint Presentation</vt:lpstr>
      <vt:lpstr>PowerPoint Presentation</vt:lpstr>
      <vt:lpstr>A Practical Introduction to Analysing  Complex Social Survey Data </vt:lpstr>
    </vt:vector>
  </TitlesOfParts>
  <Company>The University of Edinburgh</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Survey Method</dc:title>
  <dc:creator>Vernon Gayle</dc:creator>
  <cp:lastModifiedBy>Vernon Gayle</cp:lastModifiedBy>
  <cp:revision>238</cp:revision>
  <cp:lastPrinted>2017-03-02T19:44:22Z</cp:lastPrinted>
  <dcterms:created xsi:type="dcterms:W3CDTF">2015-11-02T10:28:45Z</dcterms:created>
  <dcterms:modified xsi:type="dcterms:W3CDTF">2017-03-08T17:52:53Z</dcterms:modified>
</cp:coreProperties>
</file>